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4" r:id="rId1"/>
  </p:sldMasterIdLst>
  <p:notesMasterIdLst>
    <p:notesMasterId r:id="rId26"/>
  </p:notesMasterIdLst>
  <p:sldIdLst>
    <p:sldId id="326" r:id="rId2"/>
    <p:sldId id="285" r:id="rId3"/>
    <p:sldId id="261" r:id="rId4"/>
    <p:sldId id="263" r:id="rId5"/>
    <p:sldId id="315" r:id="rId6"/>
    <p:sldId id="316" r:id="rId7"/>
    <p:sldId id="317" r:id="rId8"/>
    <p:sldId id="313" r:id="rId9"/>
    <p:sldId id="318" r:id="rId10"/>
    <p:sldId id="319" r:id="rId11"/>
    <p:sldId id="320" r:id="rId12"/>
    <p:sldId id="321" r:id="rId13"/>
    <p:sldId id="322" r:id="rId14"/>
    <p:sldId id="323" r:id="rId15"/>
    <p:sldId id="324" r:id="rId16"/>
    <p:sldId id="325" r:id="rId17"/>
    <p:sldId id="312" r:id="rId18"/>
    <p:sldId id="304" r:id="rId19"/>
    <p:sldId id="269" r:id="rId20"/>
    <p:sldId id="270" r:id="rId21"/>
    <p:sldId id="299" r:id="rId22"/>
    <p:sldId id="273" r:id="rId23"/>
    <p:sldId id="280" r:id="rId24"/>
    <p:sldId id="281" r:id="rId25"/>
  </p:sldIdLst>
  <p:sldSz cx="9144000" cy="6858000" type="screen4x3"/>
  <p:notesSz cx="6858000" cy="9144000"/>
  <p:embeddedFontLst>
    <p:embeddedFont>
      <p:font typeface="Calibri" pitchFamily="34" charset="0"/>
      <p:regular r:id="rId27"/>
      <p:bold r:id="rId28"/>
      <p:italic r:id="rId29"/>
      <p:boldItalic r:id="rId30"/>
    </p:embeddedFont>
    <p:embeddedFont>
      <p:font typeface="Wingdings 3" pitchFamily="18" charset="2"/>
      <p:regular r:id="rId31"/>
    </p:embeddedFont>
    <p:embeddedFont>
      <p:font typeface="Book Antiqua" pitchFamily="18" charset="0"/>
      <p:regular r:id="rId32"/>
      <p:bold r:id="rId33"/>
      <p:italic r:id="rId34"/>
      <p:boldItalic r:id="rId35"/>
    </p:embeddedFont>
    <p:embeddedFont>
      <p:font typeface="Vrinda" pitchFamily="34" charset="0"/>
      <p:regular r:id="rId36"/>
      <p:bold r:id="rId37"/>
    </p:embeddedFont>
    <p:embeddedFont>
      <p:font typeface="Wingdings 2" pitchFamily="18" charset="2"/>
      <p:regular r:id="rId38"/>
    </p:embeddedFont>
    <p:embeddedFont>
      <p:font typeface="Lucida Sans"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E9A6"/>
    <a:srgbClr val="000099"/>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400" d="100"/>
        <a:sy n="4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DCC11-2DAD-471F-9B8D-491D75AF2A08}" type="datetimeFigureOut">
              <a:rPr lang="en-US" smtClean="0"/>
              <a:pPr/>
              <a:t>12/27/2016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6C3D-E46B-45F2-81CA-7CEBA6F64209}" type="slidenum">
              <a:rPr lang="en-US" smtClean="0"/>
              <a:pPr/>
              <a:t>‹#›</a:t>
            </a:fld>
            <a:endParaRPr lang="en-US"/>
          </a:p>
        </p:txBody>
      </p:sp>
    </p:spTree>
    <p:extLst>
      <p:ext uri="{BB962C8B-B14F-4D97-AF65-F5344CB8AC3E}">
        <p14:creationId xmlns:p14="http://schemas.microsoft.com/office/powerpoint/2010/main" val="36733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6C3D-E46B-45F2-81CA-7CEBA6F6420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D9DEDAE-BC8C-4DAE-B354-72E51874F2A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D9DEDAE-BC8C-4DAE-B354-72E51874F2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54C55E-3111-4B69-82B0-AA100B4753B1}" type="datetimeFigureOut">
              <a:rPr lang="en-US" smtClean="0"/>
              <a:pPr/>
              <a:t>12/27/2016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9DEDAE-BC8C-4DAE-B354-72E51874F2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pscmmmmm.jpg"/>
          <p:cNvPicPr>
            <a:picLocks noChangeAspect="1"/>
          </p:cNvPicPr>
          <p:nvPr/>
        </p:nvPicPr>
        <p:blipFill>
          <a:blip r:embed="rId2"/>
          <a:stretch>
            <a:fillRect/>
          </a:stretch>
        </p:blipFill>
        <p:spPr>
          <a:xfrm>
            <a:off x="0" y="0"/>
            <a:ext cx="9144000" cy="3124200"/>
          </a:xfrm>
          <a:prstGeom prst="rect">
            <a:avLst/>
          </a:prstGeom>
        </p:spPr>
      </p:pic>
      <p:pic>
        <p:nvPicPr>
          <p:cNvPr id="6" name="Picture 3" descr="Mon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0589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419600"/>
            <a:ext cx="9144000" cy="2362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r>
              <a:rPr lang="en-US" sz="3200" dirty="0">
                <a:solidFill>
                  <a:schemeClr val="tx1"/>
                </a:solidFill>
              </a:rPr>
              <a:t>Prepared by. </a:t>
            </a:r>
          </a:p>
          <a:p>
            <a:r>
              <a:rPr lang="en-US" sz="4000" dirty="0">
                <a:solidFill>
                  <a:schemeClr val="tx1"/>
                </a:solidFill>
              </a:rPr>
              <a:t>Cantonment Public  School and College </a:t>
            </a:r>
            <a:r>
              <a:rPr lang="en-US" sz="4000" dirty="0" smtClean="0">
                <a:solidFill>
                  <a:schemeClr val="tx1"/>
                </a:solidFill>
              </a:rPr>
              <a:t>, </a:t>
            </a:r>
            <a:r>
              <a:rPr lang="en-US" sz="4000" dirty="0" err="1" smtClean="0">
                <a:solidFill>
                  <a:schemeClr val="tx1"/>
                </a:solidFill>
              </a:rPr>
              <a:t>Momenshahi</a:t>
            </a:r>
            <a:endParaRPr lang="en-US" sz="3200" dirty="0">
              <a:solidFill>
                <a:schemeClr val="tx1"/>
              </a:solidFill>
            </a:endParaRPr>
          </a:p>
          <a:p>
            <a:r>
              <a:rPr lang="en-US" sz="3200" dirty="0">
                <a:solidFill>
                  <a:schemeClr val="tx1"/>
                </a:solidFill>
              </a:rPr>
              <a:t>Dept. of Business studies </a:t>
            </a:r>
          </a:p>
        </p:txBody>
      </p:sp>
      <p:sp>
        <p:nvSpPr>
          <p:cNvPr id="5" name="TextBox 4"/>
          <p:cNvSpPr txBox="1"/>
          <p:nvPr/>
        </p:nvSpPr>
        <p:spPr>
          <a:xfrm rot="10800000" flipV="1">
            <a:off x="2840183" y="3097649"/>
            <a:ext cx="3924300" cy="1323439"/>
          </a:xfrm>
          <a:prstGeom prst="rect">
            <a:avLst/>
          </a:prstGeom>
          <a:solidFill>
            <a:schemeClr val="accent4"/>
          </a:solidFill>
        </p:spPr>
        <p:txBody>
          <a:bodyPr wrap="square" lIns="91429" tIns="45714" rIns="91429" bIns="45714"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err="1">
                <a:ln/>
                <a:solidFill>
                  <a:schemeClr val="bg1"/>
                </a:solidFill>
                <a:effectLst>
                  <a:reflection blurRad="10000" stA="55000" endPos="48000" dist="500" dir="5400000" sy="-100000" algn="bl" rotWithShape="0"/>
                </a:effectLst>
              </a:rPr>
              <a:t>স্বাগতম</a:t>
            </a:r>
            <a:endParaRPr lang="en-US" sz="8000" b="1" cap="all" dirty="0">
              <a:ln/>
              <a:solidFill>
                <a:schemeClr val="bg1"/>
              </a:solidFill>
              <a:effectLst>
                <a:reflection blurRad="10000" stA="55000" endPos="48000" dist="500" dir="5400000" sy="-100000" algn="bl" rotWithShape="0"/>
              </a:effectLst>
            </a:endParaRPr>
          </a:p>
        </p:txBody>
      </p:sp>
    </p:spTree>
    <p:extLst>
      <p:ext uri="{BB962C8B-B14F-4D97-AF65-F5344CB8AC3E}">
        <p14:creationId xmlns:p14="http://schemas.microsoft.com/office/powerpoint/2010/main" val="145554852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00B050"/>
          </a:solidFill>
        </p:spPr>
        <p:txBody>
          <a:bodyPr/>
          <a:lstStyle/>
          <a:p>
            <a:r>
              <a:rPr lang="en-US" dirty="0" err="1" smtClean="0"/>
              <a:t>প্রত্যক্ষ</a:t>
            </a:r>
            <a:r>
              <a:rPr lang="en-US" dirty="0" smtClean="0"/>
              <a:t> </a:t>
            </a:r>
            <a:r>
              <a:rPr lang="en-US" dirty="0" err="1" smtClean="0"/>
              <a:t>বিপণনের</a:t>
            </a:r>
            <a:r>
              <a:rPr lang="en-US" dirty="0" smtClean="0"/>
              <a:t> </a:t>
            </a:r>
            <a:r>
              <a:rPr lang="en-US" dirty="0" err="1" smtClean="0"/>
              <a:t>অসুবিধা</a:t>
            </a:r>
            <a:endParaRPr lang="en-US" dirty="0"/>
          </a:p>
        </p:txBody>
      </p:sp>
      <p:sp>
        <p:nvSpPr>
          <p:cNvPr id="3" name="Content Placeholder 2"/>
          <p:cNvSpPr>
            <a:spLocks noGrp="1"/>
          </p:cNvSpPr>
          <p:nvPr>
            <p:ph idx="1"/>
          </p:nvPr>
        </p:nvSpPr>
        <p:spPr>
          <a:xfrm>
            <a:off x="-76200" y="1600200"/>
            <a:ext cx="9144000" cy="5257800"/>
          </a:xfrm>
          <a:solidFill>
            <a:srgbClr val="00B0F0"/>
          </a:solidFill>
        </p:spPr>
        <p:txBody>
          <a:bodyPr>
            <a:normAutofit/>
          </a:bodyPr>
          <a:lstStyle/>
          <a:p>
            <a:pPr marL="137160" indent="0">
              <a:buNone/>
            </a:pPr>
            <a:r>
              <a:rPr lang="as-IN" dirty="0">
                <a:solidFill>
                  <a:srgbClr val="FF0000"/>
                </a:solidFill>
              </a:rPr>
              <a:t>প্রত্যক্ষ বিপণনের অসুবিধা: </a:t>
            </a:r>
            <a:endParaRPr lang="en-US" dirty="0" smtClean="0">
              <a:solidFill>
                <a:srgbClr val="FF0000"/>
              </a:solidFill>
            </a:endParaRPr>
          </a:p>
          <a:p>
            <a:pPr marL="137160" indent="0">
              <a:buNone/>
            </a:pPr>
            <a:r>
              <a:rPr lang="en-US" dirty="0"/>
              <a:t> </a:t>
            </a:r>
            <a:endParaRPr lang="en-US" dirty="0" smtClean="0"/>
          </a:p>
          <a:p>
            <a:pPr marL="137160" indent="0">
              <a:buNone/>
            </a:pPr>
            <a:r>
              <a:rPr lang="as-IN" dirty="0" smtClean="0">
                <a:solidFill>
                  <a:schemeClr val="bg1"/>
                </a:solidFill>
              </a:rPr>
              <a:t>প্রত্যক্ষ </a:t>
            </a:r>
            <a:r>
              <a:rPr lang="as-IN" dirty="0">
                <a:solidFill>
                  <a:schemeClr val="bg1"/>
                </a:solidFill>
              </a:rPr>
              <a:t>বিপণনের অসুবিধাও রয়েছে। নিচে তা উপস্থাপন করা হলো:</a:t>
            </a:r>
          </a:p>
          <a:p>
            <a:pPr marL="137160" indent="0">
              <a:buNone/>
            </a:pPr>
            <a:r>
              <a:rPr lang="as-IN" dirty="0">
                <a:solidFill>
                  <a:schemeClr val="bg1"/>
                </a:solidFill>
              </a:rPr>
              <a:t>১. নতুন ধারণা</a:t>
            </a:r>
          </a:p>
          <a:p>
            <a:pPr marL="137160" indent="0">
              <a:buNone/>
            </a:pPr>
            <a:r>
              <a:rPr lang="as-IN" dirty="0">
                <a:solidFill>
                  <a:schemeClr val="bg1"/>
                </a:solidFill>
              </a:rPr>
              <a:t>২. সর্বজনীন নয়</a:t>
            </a:r>
          </a:p>
          <a:p>
            <a:pPr marL="137160" indent="0">
              <a:buNone/>
            </a:pPr>
            <a:r>
              <a:rPr lang="as-IN" dirty="0">
                <a:solidFill>
                  <a:schemeClr val="bg1"/>
                </a:solidFill>
              </a:rPr>
              <a:t>৩. ক্রেতাদের অনীহা</a:t>
            </a:r>
          </a:p>
          <a:p>
            <a:pPr marL="137160" indent="0">
              <a:buNone/>
            </a:pPr>
            <a:r>
              <a:rPr lang="as-IN" dirty="0">
                <a:solidFill>
                  <a:schemeClr val="bg1"/>
                </a:solidFill>
              </a:rPr>
              <a:t>৪. ভাষাগত সমস্যা</a:t>
            </a:r>
          </a:p>
          <a:p>
            <a:pPr marL="137160" indent="0">
              <a:buNone/>
            </a:pPr>
            <a:r>
              <a:rPr lang="as-IN" dirty="0">
                <a:solidFill>
                  <a:schemeClr val="bg1"/>
                </a:solidFill>
              </a:rPr>
              <a:t>৫. টেকনোলজির উপর অত্যাধিক নির্ভশীলতা</a:t>
            </a:r>
          </a:p>
          <a:p>
            <a:pPr marL="137160" indent="0">
              <a:buNone/>
            </a:pPr>
            <a:r>
              <a:rPr lang="as-IN" dirty="0">
                <a:solidFill>
                  <a:schemeClr val="bg1"/>
                </a:solidFill>
              </a:rPr>
              <a:t>৬. অতিরঞ্জিত তথ্য</a:t>
            </a:r>
          </a:p>
          <a:p>
            <a:pPr marL="137160" indent="0">
              <a:buNone/>
            </a:pPr>
            <a:endParaRPr lang="as-IN" dirty="0">
              <a:solidFill>
                <a:schemeClr val="bg1"/>
              </a:solidFill>
            </a:endParaRPr>
          </a:p>
          <a:p>
            <a:pPr marL="137160" indent="0">
              <a:buNone/>
            </a:pPr>
            <a:endParaRPr lang="en-US" dirty="0">
              <a:solidFill>
                <a:schemeClr val="bg1"/>
              </a:solidFill>
            </a:endParaRPr>
          </a:p>
        </p:txBody>
      </p:sp>
    </p:spTree>
    <p:extLst>
      <p:ext uri="{BB962C8B-B14F-4D97-AF65-F5344CB8AC3E}">
        <p14:creationId xmlns:p14="http://schemas.microsoft.com/office/powerpoint/2010/main" val="12304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3"/>
          </a:solidFill>
          <a:ln>
            <a:solidFill>
              <a:schemeClr val="accent1"/>
            </a:solidFill>
          </a:ln>
        </p:spPr>
        <p:txBody>
          <a:bodyPr/>
          <a:lstStyle/>
          <a:p>
            <a:r>
              <a:rPr lang="as-IN" dirty="0">
                <a:solidFill>
                  <a:srgbClr val="FF0000"/>
                </a:solidFill>
              </a:rPr>
              <a:t>অনলাইন বিপণনের ধারণা: </a:t>
            </a:r>
            <a:r>
              <a:rPr lang="as-IN" dirty="0">
                <a:solidFill>
                  <a:schemeClr val="bg1"/>
                </a:solidFill>
              </a:rPr>
              <a:t>অনলাইন বিপণন হলো পরস্পর ক্রিয়াশীল অনলাইন পদ্ধতি, যা ইলেক্ট্রনিক্স উপায়ে ভোক্তার সাথে বিক্রেতার যোগাযোগ সম্পাদিত করে। </a:t>
            </a:r>
          </a:p>
          <a:p>
            <a:endParaRPr lang="as-IN" dirty="0"/>
          </a:p>
          <a:p>
            <a:r>
              <a:rPr lang="en-US" dirty="0" err="1" smtClean="0">
                <a:solidFill>
                  <a:schemeClr val="bg1"/>
                </a:solidFill>
              </a:rPr>
              <a:t>অনলাইন</a:t>
            </a:r>
            <a:r>
              <a:rPr lang="en-US" dirty="0" smtClean="0">
                <a:solidFill>
                  <a:schemeClr val="bg1"/>
                </a:solidFill>
              </a:rPr>
              <a:t> </a:t>
            </a: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সম্পর্কে</a:t>
            </a:r>
            <a:r>
              <a:rPr lang="en-US" dirty="0" smtClean="0">
                <a:solidFill>
                  <a:schemeClr val="bg1"/>
                </a:solidFill>
              </a:rPr>
              <a:t> </a:t>
            </a:r>
            <a:r>
              <a:rPr lang="en-US" dirty="0" err="1" smtClean="0">
                <a:solidFill>
                  <a:schemeClr val="bg1"/>
                </a:solidFill>
              </a:rPr>
              <a:t>বলা</a:t>
            </a:r>
            <a:r>
              <a:rPr lang="en-US" dirty="0" smtClean="0">
                <a:solidFill>
                  <a:schemeClr val="bg1"/>
                </a:solidFill>
              </a:rPr>
              <a:t> </a:t>
            </a:r>
            <a:r>
              <a:rPr lang="en-US" dirty="0" err="1" smtClean="0">
                <a:solidFill>
                  <a:schemeClr val="bg1"/>
                </a:solidFill>
              </a:rPr>
              <a:t>যায়</a:t>
            </a:r>
            <a:r>
              <a:rPr lang="en-US" dirty="0" smtClean="0">
                <a:solidFill>
                  <a:schemeClr val="bg1"/>
                </a:solidFill>
              </a:rPr>
              <a:t>-</a:t>
            </a:r>
          </a:p>
          <a:p>
            <a:r>
              <a:rPr lang="en-US" dirty="0" err="1" smtClean="0">
                <a:solidFill>
                  <a:schemeClr val="bg1"/>
                </a:solidFill>
              </a:rPr>
              <a:t>অনলাইন</a:t>
            </a:r>
            <a:r>
              <a:rPr lang="en-US" dirty="0" smtClean="0">
                <a:solidFill>
                  <a:schemeClr val="bg1"/>
                </a:solidFill>
              </a:rPr>
              <a:t> </a:t>
            </a: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হলো</a:t>
            </a:r>
            <a:r>
              <a:rPr lang="en-US" dirty="0" smtClean="0">
                <a:solidFill>
                  <a:schemeClr val="bg1"/>
                </a:solidFill>
              </a:rPr>
              <a:t> </a:t>
            </a:r>
            <a:r>
              <a:rPr lang="en-US" dirty="0" err="1" smtClean="0">
                <a:solidFill>
                  <a:schemeClr val="bg1"/>
                </a:solidFill>
              </a:rPr>
              <a:t>প্রত্যক্ষ</a:t>
            </a:r>
            <a:r>
              <a:rPr lang="en-US" dirty="0" smtClean="0">
                <a:solidFill>
                  <a:schemeClr val="bg1"/>
                </a:solidFill>
              </a:rPr>
              <a:t> </a:t>
            </a:r>
            <a:r>
              <a:rPr lang="en-US" dirty="0" err="1" smtClean="0">
                <a:solidFill>
                  <a:schemeClr val="bg1"/>
                </a:solidFill>
              </a:rPr>
              <a:t>যোগাযোগের</a:t>
            </a:r>
            <a:r>
              <a:rPr lang="en-US" dirty="0" smtClean="0">
                <a:solidFill>
                  <a:schemeClr val="bg1"/>
                </a:solidFill>
              </a:rPr>
              <a:t> </a:t>
            </a:r>
            <a:r>
              <a:rPr lang="en-US" dirty="0" err="1" smtClean="0">
                <a:solidFill>
                  <a:schemeClr val="bg1"/>
                </a:solidFill>
              </a:rPr>
              <a:t>মাধ্যম</a:t>
            </a:r>
            <a:endParaRPr lang="en-US" dirty="0" smtClean="0">
              <a:solidFill>
                <a:schemeClr val="bg1"/>
              </a:solidFill>
            </a:endParaRPr>
          </a:p>
          <a:p>
            <a:r>
              <a:rPr lang="en-US" dirty="0" err="1" smtClean="0">
                <a:solidFill>
                  <a:schemeClr val="bg1"/>
                </a:solidFill>
              </a:rPr>
              <a:t>এর</a:t>
            </a:r>
            <a:r>
              <a:rPr lang="en-US" dirty="0" smtClean="0">
                <a:solidFill>
                  <a:schemeClr val="bg1"/>
                </a:solidFill>
              </a:rPr>
              <a:t> </a:t>
            </a:r>
            <a:r>
              <a:rPr lang="en-US" dirty="0" err="1" smtClean="0">
                <a:solidFill>
                  <a:schemeClr val="bg1"/>
                </a:solidFill>
              </a:rPr>
              <a:t>মাধ্যমে</a:t>
            </a:r>
            <a:r>
              <a:rPr lang="en-US" dirty="0" smtClean="0">
                <a:solidFill>
                  <a:schemeClr val="bg1"/>
                </a:solidFill>
              </a:rPr>
              <a:t> </a:t>
            </a:r>
            <a:r>
              <a:rPr lang="en-US" dirty="0" err="1" smtClean="0">
                <a:solidFill>
                  <a:schemeClr val="bg1"/>
                </a:solidFill>
              </a:rPr>
              <a:t>ক্রেতা</a:t>
            </a:r>
            <a:r>
              <a:rPr lang="en-US" dirty="0" smtClean="0">
                <a:solidFill>
                  <a:schemeClr val="bg1"/>
                </a:solidFill>
              </a:rPr>
              <a:t> ও </a:t>
            </a:r>
            <a:r>
              <a:rPr lang="en-US" dirty="0" err="1" smtClean="0">
                <a:solidFill>
                  <a:schemeClr val="bg1"/>
                </a:solidFill>
              </a:rPr>
              <a:t>ভোক্তার</a:t>
            </a:r>
            <a:r>
              <a:rPr lang="en-US" dirty="0" smtClean="0">
                <a:solidFill>
                  <a:schemeClr val="bg1"/>
                </a:solidFill>
              </a:rPr>
              <a:t> </a:t>
            </a:r>
            <a:r>
              <a:rPr lang="en-US" dirty="0" err="1" smtClean="0">
                <a:solidFill>
                  <a:schemeClr val="bg1"/>
                </a:solidFill>
              </a:rPr>
              <a:t>মাঝে</a:t>
            </a:r>
            <a:r>
              <a:rPr lang="en-US" dirty="0" smtClean="0">
                <a:solidFill>
                  <a:schemeClr val="bg1"/>
                </a:solidFill>
              </a:rPr>
              <a:t> </a:t>
            </a:r>
            <a:r>
              <a:rPr lang="en-US" dirty="0" err="1" smtClean="0">
                <a:solidFill>
                  <a:schemeClr val="bg1"/>
                </a:solidFill>
              </a:rPr>
              <a:t>সম্পর্ক</a:t>
            </a:r>
            <a:r>
              <a:rPr lang="en-US" dirty="0" smtClean="0">
                <a:solidFill>
                  <a:schemeClr val="bg1"/>
                </a:solidFill>
              </a:rPr>
              <a:t> </a:t>
            </a:r>
            <a:r>
              <a:rPr lang="en-US" dirty="0" err="1" smtClean="0">
                <a:solidFill>
                  <a:schemeClr val="bg1"/>
                </a:solidFill>
              </a:rPr>
              <a:t>প্রতিষ্ঠা</a:t>
            </a:r>
            <a:r>
              <a:rPr lang="en-US" dirty="0" smtClean="0">
                <a:solidFill>
                  <a:schemeClr val="bg1"/>
                </a:solidFill>
              </a:rPr>
              <a:t> </a:t>
            </a:r>
            <a:r>
              <a:rPr lang="en-US" dirty="0" err="1" smtClean="0">
                <a:solidFill>
                  <a:schemeClr val="bg1"/>
                </a:solidFill>
              </a:rPr>
              <a:t>হয়</a:t>
            </a:r>
            <a:r>
              <a:rPr lang="en-US" dirty="0" smtClean="0">
                <a:solidFill>
                  <a:schemeClr val="bg1"/>
                </a:solidFill>
              </a:rPr>
              <a:t> ।</a:t>
            </a:r>
          </a:p>
          <a:p>
            <a:r>
              <a:rPr lang="en-US" dirty="0" err="1" smtClean="0">
                <a:solidFill>
                  <a:schemeClr val="bg1"/>
                </a:solidFill>
              </a:rPr>
              <a:t>অনলাইন</a:t>
            </a:r>
            <a:r>
              <a:rPr lang="en-US" dirty="0" smtClean="0">
                <a:solidFill>
                  <a:schemeClr val="bg1"/>
                </a:solidFill>
              </a:rPr>
              <a:t> </a:t>
            </a: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কার্যক্রমকে</a:t>
            </a:r>
            <a:r>
              <a:rPr lang="en-US" dirty="0" smtClean="0">
                <a:solidFill>
                  <a:schemeClr val="bg1"/>
                </a:solidFill>
              </a:rPr>
              <a:t> </a:t>
            </a:r>
            <a:r>
              <a:rPr lang="en-US" dirty="0" err="1" smtClean="0">
                <a:solidFill>
                  <a:schemeClr val="bg1"/>
                </a:solidFill>
              </a:rPr>
              <a:t>গতিশীল</a:t>
            </a:r>
            <a:r>
              <a:rPr lang="en-US" dirty="0" smtClean="0">
                <a:solidFill>
                  <a:schemeClr val="bg1"/>
                </a:solidFill>
              </a:rPr>
              <a:t> </a:t>
            </a:r>
            <a:r>
              <a:rPr lang="en-US" dirty="0" err="1" smtClean="0">
                <a:solidFill>
                  <a:schemeClr val="bg1"/>
                </a:solidFill>
              </a:rPr>
              <a:t>করে</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94287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err="1" smtClean="0">
                <a:solidFill>
                  <a:schemeClr val="bg1"/>
                </a:solidFill>
              </a:rPr>
              <a:t>অনলাইন</a:t>
            </a:r>
            <a:r>
              <a:rPr lang="en-US" dirty="0" smtClean="0">
                <a:solidFill>
                  <a:schemeClr val="bg1"/>
                </a:solidFill>
              </a:rPr>
              <a:t> </a:t>
            </a:r>
            <a:r>
              <a:rPr lang="en-US" dirty="0" err="1" smtClean="0">
                <a:solidFill>
                  <a:schemeClr val="bg1"/>
                </a:solidFill>
              </a:rPr>
              <a:t>বিপণনের</a:t>
            </a:r>
            <a:r>
              <a:rPr lang="en-US" dirty="0" smtClean="0">
                <a:solidFill>
                  <a:schemeClr val="bg1"/>
                </a:solidFill>
              </a:rPr>
              <a:t> </a:t>
            </a:r>
            <a:r>
              <a:rPr lang="en-US" dirty="0" err="1" smtClean="0">
                <a:solidFill>
                  <a:schemeClr val="bg1"/>
                </a:solidFill>
              </a:rPr>
              <a:t>সুবিধা</a:t>
            </a:r>
            <a:endParaRPr lang="en-US" dirty="0">
              <a:solidFill>
                <a:schemeClr val="bg1"/>
              </a:solidFill>
            </a:endParaRPr>
          </a:p>
        </p:txBody>
      </p:sp>
      <p:sp>
        <p:nvSpPr>
          <p:cNvPr id="3" name="Content Placeholder 2"/>
          <p:cNvSpPr>
            <a:spLocks noGrp="1"/>
          </p:cNvSpPr>
          <p:nvPr>
            <p:ph idx="1"/>
          </p:nvPr>
        </p:nvSpPr>
        <p:spPr>
          <a:solidFill>
            <a:schemeClr val="accent3"/>
          </a:solidFill>
          <a:ln>
            <a:solidFill>
              <a:schemeClr val="accent1"/>
            </a:solidFill>
          </a:ln>
        </p:spPr>
        <p:txBody>
          <a:bodyPr>
            <a:normAutofit fontScale="92500" lnSpcReduction="20000"/>
          </a:bodyPr>
          <a:lstStyle/>
          <a:p>
            <a:pPr marL="137160" indent="0">
              <a:buNone/>
            </a:pPr>
            <a:r>
              <a:rPr lang="as-IN" dirty="0">
                <a:solidFill>
                  <a:schemeClr val="bg1"/>
                </a:solidFill>
              </a:rPr>
              <a:t>অনলাইন বিপণনের ধারণা: অনলাইন বিপণন হলো পরস্পর ক্রিয়াশীল অনলাইন পদ্ধতি, যা ইলেক্ট্রনিক্স উপায়ে ভোক্তার সাথে বিক্রেতার যোগাযোগ সম্পাদিত করে। </a:t>
            </a:r>
          </a:p>
          <a:p>
            <a:pPr marL="137160" indent="0">
              <a:buNone/>
            </a:pPr>
            <a:endParaRPr lang="as-IN" dirty="0">
              <a:solidFill>
                <a:schemeClr val="bg1"/>
              </a:solidFill>
            </a:endParaRPr>
          </a:p>
          <a:p>
            <a:pPr marL="137160" indent="0">
              <a:buNone/>
            </a:pPr>
            <a:r>
              <a:rPr lang="as-IN" dirty="0">
                <a:solidFill>
                  <a:schemeClr val="bg1"/>
                </a:solidFill>
              </a:rPr>
              <a:t>অনলাইন বিপণনের সুবিধা: অনলাইন বিপণনের সুবিধা সমূহ নি¤ে</a:t>
            </a:r>
            <a:r>
              <a:rPr lang="en-US" dirty="0">
                <a:solidFill>
                  <a:schemeClr val="bg1"/>
                </a:solidFill>
              </a:rPr>
              <a:t>œ </a:t>
            </a:r>
            <a:r>
              <a:rPr lang="as-IN" dirty="0">
                <a:solidFill>
                  <a:schemeClr val="bg1"/>
                </a:solidFill>
              </a:rPr>
              <a:t>আলোচনা:</a:t>
            </a:r>
          </a:p>
          <a:p>
            <a:pPr marL="137160" indent="0">
              <a:buNone/>
            </a:pPr>
            <a:r>
              <a:rPr lang="as-IN" dirty="0">
                <a:solidFill>
                  <a:schemeClr val="bg1"/>
                </a:solidFill>
              </a:rPr>
              <a:t>ক) ক্রেতার দৃষ্টিকোনণ হতে সুবিধা:</a:t>
            </a:r>
          </a:p>
          <a:p>
            <a:pPr marL="137160" indent="0">
              <a:buNone/>
            </a:pPr>
            <a:r>
              <a:rPr lang="as-IN" dirty="0">
                <a:solidFill>
                  <a:schemeClr val="bg1"/>
                </a:solidFill>
              </a:rPr>
              <a:t>১. সুবিধাজনক ক্রয়</a:t>
            </a:r>
          </a:p>
          <a:p>
            <a:pPr marL="137160" indent="0">
              <a:buNone/>
            </a:pPr>
            <a:r>
              <a:rPr lang="as-IN" dirty="0">
                <a:solidFill>
                  <a:schemeClr val="bg1"/>
                </a:solidFill>
              </a:rPr>
              <a:t>২. আন্ত:ক্রিয়াশীল এবং তাৎক্ষনিক</a:t>
            </a:r>
          </a:p>
          <a:p>
            <a:pPr marL="137160" indent="0">
              <a:buNone/>
            </a:pPr>
            <a:r>
              <a:rPr lang="as-IN" dirty="0">
                <a:solidFill>
                  <a:schemeClr val="bg1"/>
                </a:solidFill>
              </a:rPr>
              <a:t>৩. সময় ও অর্থের সাশ্রয়</a:t>
            </a:r>
          </a:p>
          <a:p>
            <a:pPr marL="137160" indent="0">
              <a:buNone/>
            </a:pPr>
            <a:r>
              <a:rPr lang="as-IN" dirty="0">
                <a:solidFill>
                  <a:schemeClr val="bg1"/>
                </a:solidFill>
              </a:rPr>
              <a:t>৪. ব্যাপক ও বিস্তৃত</a:t>
            </a:r>
          </a:p>
          <a:p>
            <a:pPr marL="137160" indent="0">
              <a:buNone/>
            </a:pPr>
            <a:r>
              <a:rPr lang="as-IN" dirty="0">
                <a:solidFill>
                  <a:schemeClr val="bg1"/>
                </a:solidFill>
              </a:rPr>
              <a:t>৫. জীবন যাত্রার পরিবর্তন</a:t>
            </a:r>
          </a:p>
          <a:p>
            <a:pPr marL="137160" indent="0">
              <a:buNone/>
            </a:pPr>
            <a:endParaRPr lang="en-US" dirty="0"/>
          </a:p>
        </p:txBody>
      </p:sp>
    </p:spTree>
    <p:extLst>
      <p:ext uri="{BB962C8B-B14F-4D97-AF65-F5344CB8AC3E}">
        <p14:creationId xmlns:p14="http://schemas.microsoft.com/office/powerpoint/2010/main" val="301061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309360"/>
          </a:xfrm>
          <a:solidFill>
            <a:srgbClr val="92D050"/>
          </a:solidFill>
        </p:spPr>
        <p:txBody>
          <a:bodyPr>
            <a:normAutofit fontScale="77500" lnSpcReduction="20000"/>
          </a:bodyPr>
          <a:lstStyle/>
          <a:p>
            <a:pPr marL="137160" indent="0">
              <a:buNone/>
            </a:pPr>
            <a:r>
              <a:rPr lang="as-IN" sz="3200" dirty="0">
                <a:solidFill>
                  <a:srgbClr val="FF0000"/>
                </a:solidFill>
              </a:rPr>
              <a:t>খ) বিক্রেতার দৃষ্টি হতে সুবিধা</a:t>
            </a:r>
            <a:r>
              <a:rPr lang="as-IN" dirty="0"/>
              <a:t>:</a:t>
            </a:r>
          </a:p>
          <a:p>
            <a:r>
              <a:rPr lang="as-IN" dirty="0">
                <a:solidFill>
                  <a:schemeClr val="bg1"/>
                </a:solidFill>
              </a:rPr>
              <a:t>১. ক্রেতা সম্পর্ক</a:t>
            </a:r>
          </a:p>
          <a:p>
            <a:r>
              <a:rPr lang="as-IN" dirty="0">
                <a:solidFill>
                  <a:schemeClr val="bg1"/>
                </a:solidFill>
              </a:rPr>
              <a:t>২. ব্যক্তি উপযোগী যোগাযোগ</a:t>
            </a:r>
          </a:p>
          <a:p>
            <a:r>
              <a:rPr lang="as-IN" dirty="0">
                <a:solidFill>
                  <a:schemeClr val="bg1"/>
                </a:solidFill>
              </a:rPr>
              <a:t>৩. বিশ্বব্যাপী মাধ্যম</a:t>
            </a:r>
          </a:p>
          <a:p>
            <a:r>
              <a:rPr lang="as-IN" dirty="0">
                <a:solidFill>
                  <a:schemeClr val="bg1"/>
                </a:solidFill>
              </a:rPr>
              <a:t>৪. নমনীয়তা</a:t>
            </a:r>
          </a:p>
          <a:p>
            <a:r>
              <a:rPr lang="as-IN" dirty="0">
                <a:solidFill>
                  <a:schemeClr val="bg1"/>
                </a:solidFill>
              </a:rPr>
              <a:t>৫. ক্রেতা উপাত্ত ভান্ডার গড়ে </a:t>
            </a:r>
            <a:r>
              <a:rPr lang="as-IN" dirty="0" smtClean="0">
                <a:solidFill>
                  <a:schemeClr val="bg1"/>
                </a:solidFill>
              </a:rPr>
              <a:t>তোলা</a:t>
            </a:r>
            <a:endParaRPr lang="en-US" dirty="0" smtClean="0">
              <a:solidFill>
                <a:schemeClr val="bg1"/>
              </a:solidFill>
            </a:endParaRPr>
          </a:p>
          <a:p>
            <a:endParaRPr lang="as-IN" dirty="0">
              <a:solidFill>
                <a:schemeClr val="bg1"/>
              </a:solidFill>
            </a:endParaRPr>
          </a:p>
          <a:p>
            <a:r>
              <a:rPr lang="as-IN" dirty="0">
                <a:solidFill>
                  <a:schemeClr val="bg1"/>
                </a:solidFill>
              </a:rPr>
              <a:t>চেইন স্টোরের ধারণা: অনেকগুলো খুচরা দোকানের সমন্বয়ে বিপণিমালা ব্যবস্থা গঠিত যা একই ধরণের পণ্য বিক্রি করে এবং কেন্দ্রিয় মালিকানার অধীনে একক ব্যবস্থাপনা দ্বারা পরিচালিত হয়।</a:t>
            </a:r>
          </a:p>
          <a:p>
            <a:endParaRPr lang="as-IN" dirty="0">
              <a:solidFill>
                <a:schemeClr val="bg1"/>
              </a:solidFill>
            </a:endParaRPr>
          </a:p>
          <a:p>
            <a:r>
              <a:rPr lang="as-IN" dirty="0">
                <a:solidFill>
                  <a:schemeClr val="bg1"/>
                </a:solidFill>
              </a:rPr>
              <a:t>চেইন স্টোরের বৈশিষ্ট্য: চেইন স্টোরের বৈশিষ্ট্য সমূহ </a:t>
            </a:r>
            <a:r>
              <a:rPr lang="as-IN" dirty="0" smtClean="0">
                <a:solidFill>
                  <a:schemeClr val="bg1"/>
                </a:solidFill>
              </a:rPr>
              <a:t>নি</a:t>
            </a:r>
            <a:r>
              <a:rPr lang="en-US" dirty="0" err="1" smtClean="0">
                <a:solidFill>
                  <a:schemeClr val="bg1"/>
                </a:solidFill>
              </a:rPr>
              <a:t>ম্ন</a:t>
            </a:r>
            <a:r>
              <a:rPr lang="as-IN" dirty="0" smtClean="0">
                <a:solidFill>
                  <a:schemeClr val="bg1"/>
                </a:solidFill>
              </a:rPr>
              <a:t>রুপ</a:t>
            </a:r>
            <a:r>
              <a:rPr lang="as-IN" dirty="0">
                <a:solidFill>
                  <a:schemeClr val="bg1"/>
                </a:solidFill>
              </a:rPr>
              <a:t>:</a:t>
            </a:r>
          </a:p>
          <a:p>
            <a:r>
              <a:rPr lang="as-IN" dirty="0">
                <a:solidFill>
                  <a:schemeClr val="bg1"/>
                </a:solidFill>
              </a:rPr>
              <a:t>১. একাধিক শাখা</a:t>
            </a:r>
          </a:p>
          <a:p>
            <a:r>
              <a:rPr lang="as-IN" dirty="0">
                <a:solidFill>
                  <a:schemeClr val="bg1"/>
                </a:solidFill>
              </a:rPr>
              <a:t>২. একই মালিকানা ও ব্যবস্থাপনা</a:t>
            </a:r>
          </a:p>
          <a:p>
            <a:r>
              <a:rPr lang="as-IN" dirty="0">
                <a:solidFill>
                  <a:schemeClr val="bg1"/>
                </a:solidFill>
              </a:rPr>
              <a:t>৩. পণ্যের প্রকৃতি</a:t>
            </a:r>
          </a:p>
          <a:p>
            <a:r>
              <a:rPr lang="as-IN" dirty="0">
                <a:solidFill>
                  <a:schemeClr val="bg1"/>
                </a:solidFill>
              </a:rPr>
              <a:t>৪. অবস্থান</a:t>
            </a:r>
          </a:p>
          <a:p>
            <a:r>
              <a:rPr lang="as-IN" dirty="0">
                <a:solidFill>
                  <a:schemeClr val="bg1"/>
                </a:solidFill>
              </a:rPr>
              <a:t>৫. অ-উৎপাদনকারী প্রতিষ্ঠান</a:t>
            </a:r>
          </a:p>
          <a:p>
            <a:r>
              <a:rPr lang="as-IN" dirty="0">
                <a:solidFill>
                  <a:schemeClr val="bg1"/>
                </a:solidFill>
              </a:rPr>
              <a:t>৬. সমরূপ বিন্যাস</a:t>
            </a:r>
          </a:p>
          <a:p>
            <a:endParaRPr lang="as-IN" dirty="0">
              <a:solidFill>
                <a:schemeClr val="bg1"/>
              </a:solidFill>
            </a:endParaRPr>
          </a:p>
          <a:p>
            <a:endParaRPr lang="as-IN"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87437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err="1" smtClean="0">
                <a:solidFill>
                  <a:schemeClr val="bg1"/>
                </a:solidFill>
              </a:rPr>
              <a:t>অসুবিধা</a:t>
            </a:r>
            <a:endParaRPr lang="en-US" dirty="0">
              <a:solidFill>
                <a:schemeClr val="bg1"/>
              </a:solidFill>
            </a:endParaRPr>
          </a:p>
        </p:txBody>
      </p:sp>
      <p:sp>
        <p:nvSpPr>
          <p:cNvPr id="3" name="Content Placeholder 2"/>
          <p:cNvSpPr>
            <a:spLocks noGrp="1"/>
          </p:cNvSpPr>
          <p:nvPr>
            <p:ph idx="1"/>
          </p:nvPr>
        </p:nvSpPr>
        <p:spPr>
          <a:solidFill>
            <a:srgbClr val="00B0F0"/>
          </a:solidFill>
        </p:spPr>
        <p:txBody>
          <a:bodyPr/>
          <a:lstStyle/>
          <a:p>
            <a:pPr marL="137160" indent="0">
              <a:buNone/>
            </a:pPr>
            <a:r>
              <a:rPr lang="as-IN" dirty="0">
                <a:solidFill>
                  <a:srgbClr val="FF0000"/>
                </a:solidFill>
              </a:rPr>
              <a:t>অনলাইন বিপণনের অসুবিধা</a:t>
            </a:r>
            <a:r>
              <a:rPr lang="as-IN" dirty="0" smtClean="0">
                <a:solidFill>
                  <a:srgbClr val="FF0000"/>
                </a:solidFill>
              </a:rPr>
              <a:t>:</a:t>
            </a:r>
            <a:endParaRPr lang="en-US" dirty="0" smtClean="0">
              <a:solidFill>
                <a:srgbClr val="FF0000"/>
              </a:solidFill>
            </a:endParaRPr>
          </a:p>
          <a:p>
            <a:pPr marL="137160" indent="0">
              <a:buNone/>
            </a:pPr>
            <a:r>
              <a:rPr lang="as-IN" dirty="0" smtClean="0">
                <a:solidFill>
                  <a:schemeClr val="bg1"/>
                </a:solidFill>
              </a:rPr>
              <a:t> </a:t>
            </a:r>
            <a:r>
              <a:rPr lang="as-IN" dirty="0">
                <a:solidFill>
                  <a:schemeClr val="bg1"/>
                </a:solidFill>
              </a:rPr>
              <a:t>অনলাইন বিপণনের অসুবিধা সমূহ </a:t>
            </a:r>
            <a:r>
              <a:rPr lang="as-IN" dirty="0" smtClean="0">
                <a:solidFill>
                  <a:schemeClr val="bg1"/>
                </a:solidFill>
              </a:rPr>
              <a:t>নি</a:t>
            </a:r>
            <a:r>
              <a:rPr lang="en-US" dirty="0" err="1" smtClean="0">
                <a:solidFill>
                  <a:schemeClr val="bg1"/>
                </a:solidFill>
              </a:rPr>
              <a:t>চে</a:t>
            </a:r>
            <a:r>
              <a:rPr lang="en-US" dirty="0" smtClean="0">
                <a:solidFill>
                  <a:schemeClr val="bg1"/>
                </a:solidFill>
              </a:rPr>
              <a:t> </a:t>
            </a:r>
            <a:r>
              <a:rPr lang="as-IN" dirty="0" smtClean="0">
                <a:solidFill>
                  <a:schemeClr val="bg1"/>
                </a:solidFill>
              </a:rPr>
              <a:t>আলোচনা</a:t>
            </a:r>
            <a:r>
              <a:rPr lang="en-US" dirty="0" smtClean="0">
                <a:solidFill>
                  <a:schemeClr val="bg1"/>
                </a:solidFill>
              </a:rPr>
              <a:t> </a:t>
            </a:r>
            <a:r>
              <a:rPr lang="en-US" dirty="0" err="1" smtClean="0">
                <a:solidFill>
                  <a:schemeClr val="bg1"/>
                </a:solidFill>
              </a:rPr>
              <a:t>করা</a:t>
            </a:r>
            <a:r>
              <a:rPr lang="en-US" dirty="0" smtClean="0">
                <a:solidFill>
                  <a:schemeClr val="bg1"/>
                </a:solidFill>
              </a:rPr>
              <a:t> </a:t>
            </a:r>
            <a:r>
              <a:rPr lang="en-US" dirty="0" err="1" smtClean="0">
                <a:solidFill>
                  <a:schemeClr val="bg1"/>
                </a:solidFill>
              </a:rPr>
              <a:t>হলো</a:t>
            </a:r>
            <a:r>
              <a:rPr lang="as-IN" dirty="0" smtClean="0">
                <a:solidFill>
                  <a:schemeClr val="bg1"/>
                </a:solidFill>
              </a:rPr>
              <a:t>:</a:t>
            </a:r>
            <a:endParaRPr lang="as-IN" dirty="0">
              <a:solidFill>
                <a:schemeClr val="bg1"/>
              </a:solidFill>
            </a:endParaRPr>
          </a:p>
          <a:p>
            <a:pPr marL="137160" indent="0">
              <a:buNone/>
            </a:pPr>
            <a:r>
              <a:rPr lang="as-IN" dirty="0">
                <a:solidFill>
                  <a:schemeClr val="bg1"/>
                </a:solidFill>
              </a:rPr>
              <a:t>১. সীমিত ভোক্তা ও ক্রয়</a:t>
            </a:r>
          </a:p>
          <a:p>
            <a:pPr marL="137160" indent="0">
              <a:buNone/>
            </a:pPr>
            <a:r>
              <a:rPr lang="as-IN" dirty="0">
                <a:solidFill>
                  <a:schemeClr val="bg1"/>
                </a:solidFill>
              </a:rPr>
              <a:t>২. জনমিতিক ও মনস্তাত্তিক দিক</a:t>
            </a:r>
          </a:p>
          <a:p>
            <a:pPr marL="137160" indent="0">
              <a:buNone/>
            </a:pPr>
            <a:r>
              <a:rPr lang="as-IN" dirty="0">
                <a:solidFill>
                  <a:schemeClr val="bg1"/>
                </a:solidFill>
              </a:rPr>
              <a:t>৩. বিশৃঙ্খলা ও এলোমেলো</a:t>
            </a:r>
          </a:p>
          <a:p>
            <a:pPr marL="137160" indent="0">
              <a:buNone/>
            </a:pPr>
            <a:r>
              <a:rPr lang="as-IN" dirty="0">
                <a:solidFill>
                  <a:schemeClr val="bg1"/>
                </a:solidFill>
              </a:rPr>
              <a:t>৪. নিরাপত্তাহীনতা</a:t>
            </a:r>
          </a:p>
          <a:p>
            <a:pPr marL="137160" indent="0">
              <a:buNone/>
            </a:pPr>
            <a:r>
              <a:rPr lang="as-IN" dirty="0">
                <a:solidFill>
                  <a:schemeClr val="bg1"/>
                </a:solidFill>
              </a:rPr>
              <a:t>৫. নৈতিক দিক</a:t>
            </a:r>
          </a:p>
          <a:p>
            <a:pPr marL="137160" indent="0">
              <a:buNone/>
            </a:pPr>
            <a:r>
              <a:rPr lang="as-IN" dirty="0">
                <a:solidFill>
                  <a:schemeClr val="bg1"/>
                </a:solidFill>
              </a:rPr>
              <a:t>৬. দক্ষতার অভাব</a:t>
            </a:r>
          </a:p>
          <a:p>
            <a:pPr marL="137160" indent="0">
              <a:buNone/>
            </a:pPr>
            <a:endParaRPr lang="as-IN" dirty="0"/>
          </a:p>
          <a:p>
            <a:pPr marL="137160" indent="0">
              <a:buNone/>
            </a:pPr>
            <a:endParaRPr lang="en-US" dirty="0"/>
          </a:p>
        </p:txBody>
      </p:sp>
    </p:spTree>
    <p:extLst>
      <p:ext uri="{BB962C8B-B14F-4D97-AF65-F5344CB8AC3E}">
        <p14:creationId xmlns:p14="http://schemas.microsoft.com/office/powerpoint/2010/main" val="128452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37760"/>
          </a:xfrm>
          <a:solidFill>
            <a:srgbClr val="92D050"/>
          </a:solidFill>
        </p:spPr>
        <p:txBody>
          <a:bodyPr>
            <a:normAutofit fontScale="70000" lnSpcReduction="20000"/>
          </a:bodyPr>
          <a:lstStyle/>
          <a:p>
            <a:pPr marL="137160" indent="0">
              <a:buNone/>
            </a:pPr>
            <a:r>
              <a:rPr lang="as-IN" sz="4600" dirty="0">
                <a:solidFill>
                  <a:srgbClr val="FF0000"/>
                </a:solidFill>
              </a:rPr>
              <a:t>সুপার মার্কেটের ধারণা: </a:t>
            </a:r>
            <a:endParaRPr lang="en-US" sz="4600" dirty="0" smtClean="0">
              <a:solidFill>
                <a:srgbClr val="FF0000"/>
              </a:solidFill>
            </a:endParaRPr>
          </a:p>
          <a:p>
            <a:pPr marL="137160" indent="0">
              <a:buNone/>
            </a:pPr>
            <a:endParaRPr lang="en-US" sz="4600" dirty="0">
              <a:solidFill>
                <a:srgbClr val="FF0000"/>
              </a:solidFill>
            </a:endParaRPr>
          </a:p>
          <a:p>
            <a:pPr marL="137160" indent="0">
              <a:buNone/>
            </a:pPr>
            <a:r>
              <a:rPr lang="as-IN" b="1" dirty="0" smtClean="0">
                <a:solidFill>
                  <a:schemeClr val="bg1"/>
                </a:solidFill>
              </a:rPr>
              <a:t>সুপার </a:t>
            </a:r>
            <a:r>
              <a:rPr lang="as-IN" b="1" dirty="0">
                <a:solidFill>
                  <a:schemeClr val="bg1"/>
                </a:solidFill>
              </a:rPr>
              <a:t>মার্কেট হল একটি বৃহৎ, স্ব-সেবা খুচরা প্রতিষ্ঠান যাতে মুদি পণ্যের বিস্তুত ও প্রচুর পণ্য সম্ভার থাকে। এর পাশাপাশি এতে কিছু খাদ্য বহির্ভূত পণ্যও থাকে।</a:t>
            </a:r>
          </a:p>
          <a:p>
            <a:pPr marL="137160" indent="0">
              <a:buNone/>
            </a:pPr>
            <a:endParaRPr lang="as-IN" b="1" dirty="0">
              <a:solidFill>
                <a:schemeClr val="bg1"/>
              </a:solidFill>
            </a:endParaRPr>
          </a:p>
          <a:p>
            <a:pPr marL="137160" indent="0">
              <a:buNone/>
            </a:pPr>
            <a:r>
              <a:rPr lang="as-IN" b="1" dirty="0">
                <a:solidFill>
                  <a:srgbClr val="FF0000"/>
                </a:solidFill>
              </a:rPr>
              <a:t>সুপার মার্কেটের বৈশিষ্ট্য:</a:t>
            </a:r>
            <a:r>
              <a:rPr lang="as-IN" b="1" dirty="0">
                <a:solidFill>
                  <a:schemeClr val="bg1"/>
                </a:solidFill>
              </a:rPr>
              <a:t> সুপার মার্কেটের বৈশিষ্ট্য নি¤</a:t>
            </a:r>
            <a:r>
              <a:rPr lang="en-US" b="1" dirty="0">
                <a:solidFill>
                  <a:schemeClr val="bg1"/>
                </a:solidFill>
              </a:rPr>
              <a:t>œ</a:t>
            </a:r>
            <a:r>
              <a:rPr lang="as-IN" b="1" dirty="0">
                <a:solidFill>
                  <a:schemeClr val="bg1"/>
                </a:solidFill>
              </a:rPr>
              <a:t>রূপ:</a:t>
            </a:r>
          </a:p>
          <a:p>
            <a:pPr marL="137160" indent="0">
              <a:buNone/>
            </a:pPr>
            <a:r>
              <a:rPr lang="as-IN" b="1" dirty="0">
                <a:solidFill>
                  <a:schemeClr val="bg1"/>
                </a:solidFill>
              </a:rPr>
              <a:t>১. মুদি পণ্য বিক্রয়</a:t>
            </a:r>
          </a:p>
          <a:p>
            <a:pPr marL="137160" indent="0">
              <a:buNone/>
            </a:pPr>
            <a:r>
              <a:rPr lang="as-IN" b="1" dirty="0">
                <a:solidFill>
                  <a:schemeClr val="bg1"/>
                </a:solidFill>
              </a:rPr>
              <a:t>২. বৃহদায়তর খুচরা ব্যবসায়</a:t>
            </a:r>
          </a:p>
          <a:p>
            <a:pPr marL="137160" indent="0">
              <a:buNone/>
            </a:pPr>
            <a:r>
              <a:rPr lang="as-IN" b="1" dirty="0">
                <a:solidFill>
                  <a:schemeClr val="bg1"/>
                </a:solidFill>
              </a:rPr>
              <a:t>৩. ক্রয়-বিক্রয় পদ্ধতি</a:t>
            </a:r>
          </a:p>
          <a:p>
            <a:pPr marL="137160" indent="0">
              <a:buNone/>
            </a:pPr>
            <a:r>
              <a:rPr lang="as-IN" b="1" dirty="0">
                <a:solidFill>
                  <a:schemeClr val="bg1"/>
                </a:solidFill>
              </a:rPr>
              <a:t>৪. কম মূল্য</a:t>
            </a:r>
          </a:p>
          <a:p>
            <a:pPr marL="137160" indent="0">
              <a:buNone/>
            </a:pPr>
            <a:r>
              <a:rPr lang="as-IN" b="1" dirty="0">
                <a:solidFill>
                  <a:schemeClr val="bg1"/>
                </a:solidFill>
              </a:rPr>
              <a:t>৫. এক দরে পণ্য বিক্রয়</a:t>
            </a:r>
          </a:p>
          <a:p>
            <a:pPr marL="137160" indent="0">
              <a:buNone/>
            </a:pPr>
            <a:r>
              <a:rPr lang="as-IN" b="1" dirty="0">
                <a:solidFill>
                  <a:schemeClr val="bg1"/>
                </a:solidFill>
              </a:rPr>
              <a:t>৬. সাজ সজ্জা</a:t>
            </a:r>
          </a:p>
          <a:p>
            <a:pPr marL="137160" indent="0">
              <a:buNone/>
            </a:pPr>
            <a:r>
              <a:rPr lang="as-IN" b="1" dirty="0">
                <a:solidFill>
                  <a:schemeClr val="bg1"/>
                </a:solidFill>
              </a:rPr>
              <a:t>৭. স্বয়ংক্রিয় পদ্ধতি অনুসরণ</a:t>
            </a:r>
          </a:p>
          <a:p>
            <a:pPr marL="137160" indent="0">
              <a:buNone/>
            </a:pPr>
            <a:r>
              <a:rPr lang="as-IN" b="1" dirty="0">
                <a:solidFill>
                  <a:schemeClr val="bg1"/>
                </a:solidFill>
              </a:rPr>
              <a:t>৮. কেন্দ্রিভূত অর্থ গ্রহণ</a:t>
            </a:r>
          </a:p>
        </p:txBody>
      </p:sp>
    </p:spTree>
    <p:extLst>
      <p:ext uri="{BB962C8B-B14F-4D97-AF65-F5344CB8AC3E}">
        <p14:creationId xmlns:p14="http://schemas.microsoft.com/office/powerpoint/2010/main" val="342340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গ্রিন</a:t>
            </a:r>
            <a:r>
              <a:rPr lang="en-US" dirty="0" smtClean="0"/>
              <a:t> </a:t>
            </a:r>
            <a:r>
              <a:rPr lang="en-US" dirty="0" err="1" smtClean="0"/>
              <a:t>মার্কেটের</a:t>
            </a:r>
            <a:r>
              <a:rPr lang="en-US" dirty="0" smtClean="0"/>
              <a:t> </a:t>
            </a:r>
            <a:r>
              <a:rPr lang="en-US" dirty="0" err="1" smtClean="0"/>
              <a:t>ধারণা</a:t>
            </a:r>
            <a:r>
              <a:rPr lang="en-US" dirty="0" smtClean="0"/>
              <a:t> ও </a:t>
            </a:r>
            <a:r>
              <a:rPr lang="en-US" dirty="0" err="1" smtClean="0"/>
              <a:t>গুরুত্ব</a:t>
            </a:r>
            <a:endParaRPr lang="en-US" dirty="0"/>
          </a:p>
        </p:txBody>
      </p:sp>
      <p:sp>
        <p:nvSpPr>
          <p:cNvPr id="3" name="Content Placeholder 2"/>
          <p:cNvSpPr>
            <a:spLocks noGrp="1"/>
          </p:cNvSpPr>
          <p:nvPr>
            <p:ph idx="1"/>
          </p:nvPr>
        </p:nvSpPr>
        <p:spPr>
          <a:solidFill>
            <a:srgbClr val="92D050"/>
          </a:solidFill>
        </p:spPr>
        <p:txBody>
          <a:bodyPr>
            <a:normAutofit fontScale="77500" lnSpcReduction="20000"/>
          </a:bodyPr>
          <a:lstStyle/>
          <a:p>
            <a:pPr marL="137160" indent="0">
              <a:buNone/>
            </a:pPr>
            <a:r>
              <a:rPr lang="as-IN" b="1" dirty="0">
                <a:solidFill>
                  <a:srgbClr val="FF0000"/>
                </a:solidFill>
              </a:rPr>
              <a:t>গ্রিন মার্কেটিং এর ধারণা: </a:t>
            </a:r>
            <a:r>
              <a:rPr lang="as-IN" b="1" dirty="0">
                <a:solidFill>
                  <a:schemeClr val="bg1"/>
                </a:solidFill>
              </a:rPr>
              <a:t>পণ্য সর্ম্পকিত তথ্য, বিপণন, উৎপাদন এবং মোড়ককরণেরটং বলে।ক্ষেত্রে পরিবেশগত পরিণতির বিষয়কে বিবেচনা ও সম্পৃক্তকরণ কে গ্রিন  মার্কেটিং বলে।</a:t>
            </a:r>
          </a:p>
          <a:p>
            <a:pPr marL="137160" indent="0">
              <a:buNone/>
            </a:pPr>
            <a:endParaRPr lang="as-IN" b="1" dirty="0"/>
          </a:p>
          <a:p>
            <a:pPr marL="137160" indent="0">
              <a:buNone/>
            </a:pPr>
            <a:r>
              <a:rPr lang="as-IN" b="1" dirty="0">
                <a:solidFill>
                  <a:srgbClr val="FF0000"/>
                </a:solidFill>
              </a:rPr>
              <a:t>গ্রিন মার্কেটিং এর গুরুত্ব:  </a:t>
            </a:r>
            <a:r>
              <a:rPr lang="as-IN" b="1" dirty="0">
                <a:solidFill>
                  <a:schemeClr val="bg1"/>
                </a:solidFill>
              </a:rPr>
              <a:t>গ্রিন মার্কেটিং অত্যন্ত গুরুত্বপূর্ন। নিচে এর গুরুত্ব উপস্থাপন করা হলো।</a:t>
            </a:r>
          </a:p>
          <a:p>
            <a:pPr marL="137160" indent="0">
              <a:buNone/>
            </a:pPr>
            <a:r>
              <a:rPr lang="as-IN" b="1" dirty="0">
                <a:solidFill>
                  <a:schemeClr val="bg1"/>
                </a:solidFill>
              </a:rPr>
              <a:t>১. বিপণন মতবাদের উন্নয়ন</a:t>
            </a:r>
          </a:p>
          <a:p>
            <a:pPr marL="137160" indent="0">
              <a:buNone/>
            </a:pPr>
            <a:r>
              <a:rPr lang="as-IN" b="1" dirty="0">
                <a:solidFill>
                  <a:schemeClr val="bg1"/>
                </a:solidFill>
              </a:rPr>
              <a:t>২. উৎপাদন প্রক্রিয়ার উন্নয়ন</a:t>
            </a:r>
          </a:p>
          <a:p>
            <a:pPr marL="137160" indent="0" algn="ctr">
              <a:buNone/>
            </a:pPr>
            <a:r>
              <a:rPr lang="as-IN" b="1" dirty="0">
                <a:solidFill>
                  <a:schemeClr val="bg1"/>
                </a:solidFill>
              </a:rPr>
              <a:t>৩. গুদামজাতকরণের উন্নয়ন</a:t>
            </a:r>
          </a:p>
          <a:p>
            <a:pPr marL="137160" indent="0">
              <a:buNone/>
            </a:pPr>
            <a:r>
              <a:rPr lang="as-IN" b="1" dirty="0">
                <a:solidFill>
                  <a:schemeClr val="bg1"/>
                </a:solidFill>
              </a:rPr>
              <a:t>৪. পরিবেশ ব্যবস্থার উন্নয়ন</a:t>
            </a:r>
          </a:p>
          <a:p>
            <a:pPr marL="137160" indent="0">
              <a:buNone/>
            </a:pPr>
            <a:r>
              <a:rPr lang="as-IN" b="1" dirty="0">
                <a:solidFill>
                  <a:schemeClr val="bg1"/>
                </a:solidFill>
              </a:rPr>
              <a:t>৫. বিজ্ঞাপন </a:t>
            </a:r>
            <a:r>
              <a:rPr lang="as-IN" b="1" dirty="0" smtClean="0">
                <a:solidFill>
                  <a:schemeClr val="bg1"/>
                </a:solidFill>
              </a:rPr>
              <a:t>ব্যবস্থার</a:t>
            </a:r>
            <a:r>
              <a:rPr lang="en-US" b="1" dirty="0" smtClean="0">
                <a:solidFill>
                  <a:schemeClr val="bg1"/>
                </a:solidFill>
              </a:rPr>
              <a:t> </a:t>
            </a:r>
            <a:r>
              <a:rPr lang="as-IN" b="1" dirty="0" smtClean="0">
                <a:solidFill>
                  <a:schemeClr val="bg1"/>
                </a:solidFill>
              </a:rPr>
              <a:t>উন্নয়ন</a:t>
            </a:r>
            <a:endParaRPr lang="as-IN" b="1" dirty="0">
              <a:solidFill>
                <a:schemeClr val="bg1"/>
              </a:solidFill>
            </a:endParaRPr>
          </a:p>
          <a:p>
            <a:pPr marL="137160" indent="0">
              <a:buNone/>
            </a:pPr>
            <a:r>
              <a:rPr lang="as-IN" b="1" dirty="0">
                <a:solidFill>
                  <a:schemeClr val="bg1"/>
                </a:solidFill>
              </a:rPr>
              <a:t>৬. পরিবেশ সংরক্ষন</a:t>
            </a:r>
          </a:p>
          <a:p>
            <a:pPr marL="137160" indent="0">
              <a:buNone/>
            </a:pPr>
            <a:r>
              <a:rPr lang="as-IN" b="1" dirty="0">
                <a:solidFill>
                  <a:schemeClr val="bg1"/>
                </a:solidFill>
              </a:rPr>
              <a:t>৭. নতুন বাজারে প্রবেশ</a:t>
            </a:r>
          </a:p>
          <a:p>
            <a:pPr marL="137160" indent="0">
              <a:buNone/>
            </a:pPr>
            <a:r>
              <a:rPr lang="as-IN" b="1" dirty="0">
                <a:solidFill>
                  <a:schemeClr val="bg1"/>
                </a:solidFill>
              </a:rPr>
              <a:t>৮. পরিবেশ বিষয়ক সচেতনতা সৃষ্টি</a:t>
            </a:r>
          </a:p>
          <a:p>
            <a:pPr marL="137160" indent="0">
              <a:buNone/>
            </a:pPr>
            <a:endParaRPr lang="as-IN" b="1" dirty="0">
              <a:solidFill>
                <a:schemeClr val="bg1"/>
              </a:solidFill>
            </a:endParaRPr>
          </a:p>
          <a:p>
            <a:pPr marL="137160" indent="0">
              <a:buNone/>
            </a:pPr>
            <a:endParaRPr lang="en-US" b="1" dirty="0">
              <a:solidFill>
                <a:schemeClr val="bg1"/>
              </a:solidFill>
            </a:endParaRPr>
          </a:p>
        </p:txBody>
      </p:sp>
    </p:spTree>
    <p:extLst>
      <p:ext uri="{BB962C8B-B14F-4D97-AF65-F5344CB8AC3E}">
        <p14:creationId xmlns:p14="http://schemas.microsoft.com/office/powerpoint/2010/main" val="620442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rgbClr val="00B050"/>
          </a:solidFill>
        </p:spPr>
        <p:txBody>
          <a:bodyPr/>
          <a:lstStyle/>
          <a:p>
            <a:r>
              <a:rPr lang="en-US" dirty="0" err="1" smtClean="0"/>
              <a:t>বিস্তারিত</a:t>
            </a:r>
            <a:r>
              <a:rPr lang="en-US" dirty="0" smtClean="0"/>
              <a:t> :</a:t>
            </a:r>
            <a:endParaRPr lang="en-US" dirty="0"/>
          </a:p>
        </p:txBody>
      </p:sp>
      <p:sp>
        <p:nvSpPr>
          <p:cNvPr id="3" name="Content Placeholder 2"/>
          <p:cNvSpPr>
            <a:spLocks noGrp="1"/>
          </p:cNvSpPr>
          <p:nvPr>
            <p:ph idx="1"/>
          </p:nvPr>
        </p:nvSpPr>
        <p:spPr>
          <a:xfrm>
            <a:off x="0" y="838200"/>
            <a:ext cx="9144000" cy="6019800"/>
          </a:xfrm>
          <a:solidFill>
            <a:srgbClr val="00B0F0"/>
          </a:solidFill>
        </p:spPr>
        <p:txBody>
          <a:bodyPr>
            <a:noAutofit/>
          </a:bodyPr>
          <a:lstStyle/>
          <a:p>
            <a:r>
              <a:rPr lang="en-US" sz="2400" dirty="0" smtClean="0">
                <a:solidFill>
                  <a:srgbClr val="FF0000"/>
                </a:solidFill>
              </a:rPr>
              <a:t>১।বিজ্ঞাপন : </a:t>
            </a:r>
            <a:r>
              <a:rPr lang="en-US" sz="2400" dirty="0" err="1" smtClean="0">
                <a:solidFill>
                  <a:schemeClr val="bg1"/>
                </a:solidFill>
              </a:rPr>
              <a:t>বিজ্ঞাপনহচ্ছে</a:t>
            </a:r>
            <a:r>
              <a:rPr lang="en-US" sz="2400" dirty="0" smtClean="0">
                <a:solidFill>
                  <a:schemeClr val="bg1"/>
                </a:solidFill>
              </a:rPr>
              <a:t> </a:t>
            </a:r>
            <a:r>
              <a:rPr lang="en-US" sz="2400" dirty="0" err="1" smtClean="0">
                <a:solidFill>
                  <a:schemeClr val="bg1"/>
                </a:solidFill>
              </a:rPr>
              <a:t>অর্থ</a:t>
            </a:r>
            <a:r>
              <a:rPr lang="en-US" sz="2400" dirty="0" smtClean="0">
                <a:solidFill>
                  <a:schemeClr val="bg1"/>
                </a:solidFill>
              </a:rPr>
              <a:t> </a:t>
            </a:r>
            <a:r>
              <a:rPr lang="en-US" sz="2400" dirty="0" err="1" smtClean="0">
                <a:solidFill>
                  <a:schemeClr val="bg1"/>
                </a:solidFill>
              </a:rPr>
              <a:t>প্রদানের</a:t>
            </a:r>
            <a:r>
              <a:rPr lang="en-US" sz="2400" dirty="0" smtClean="0">
                <a:solidFill>
                  <a:schemeClr val="bg1"/>
                </a:solidFill>
              </a:rPr>
              <a:t> </a:t>
            </a:r>
            <a:r>
              <a:rPr lang="en-US" sz="2400" dirty="0" err="1" smtClean="0">
                <a:solidFill>
                  <a:schemeClr val="bg1"/>
                </a:solidFill>
              </a:rPr>
              <a:t>ভিত্তিতে</a:t>
            </a:r>
            <a:r>
              <a:rPr lang="en-US" sz="2400" dirty="0" smtClean="0">
                <a:solidFill>
                  <a:schemeClr val="bg1"/>
                </a:solidFill>
              </a:rPr>
              <a:t> </a:t>
            </a:r>
            <a:r>
              <a:rPr lang="en-US" sz="2400" dirty="0" err="1" smtClean="0">
                <a:solidFill>
                  <a:schemeClr val="bg1"/>
                </a:solidFill>
              </a:rPr>
              <a:t>নৈর্ব্যক্তিক</a:t>
            </a:r>
            <a:r>
              <a:rPr lang="en-US" sz="2400" dirty="0" smtClean="0">
                <a:solidFill>
                  <a:schemeClr val="bg1"/>
                </a:solidFill>
              </a:rPr>
              <a:t> </a:t>
            </a:r>
            <a:r>
              <a:rPr lang="en-US" sz="2400" dirty="0" err="1" smtClean="0">
                <a:solidFill>
                  <a:schemeClr val="bg1"/>
                </a:solidFill>
              </a:rPr>
              <a:t>উপায়ে</a:t>
            </a:r>
            <a:r>
              <a:rPr lang="en-US" sz="2400" dirty="0" smtClean="0">
                <a:solidFill>
                  <a:schemeClr val="bg1"/>
                </a:solidFill>
              </a:rPr>
              <a:t> </a:t>
            </a:r>
            <a:r>
              <a:rPr lang="en-US" sz="2400" dirty="0" err="1" smtClean="0">
                <a:solidFill>
                  <a:schemeClr val="bg1"/>
                </a:solidFill>
              </a:rPr>
              <a:t>ব্যাপক</a:t>
            </a:r>
            <a:r>
              <a:rPr lang="en-US" sz="2400" dirty="0" smtClean="0">
                <a:solidFill>
                  <a:schemeClr val="bg1"/>
                </a:solidFill>
              </a:rPr>
              <a:t> </a:t>
            </a:r>
            <a:r>
              <a:rPr lang="en-US" sz="2400" dirty="0" err="1" smtClean="0">
                <a:solidFill>
                  <a:schemeClr val="bg1"/>
                </a:solidFill>
              </a:rPr>
              <a:t>জনগণের</a:t>
            </a:r>
            <a:r>
              <a:rPr lang="en-US" sz="2400" dirty="0" smtClean="0">
                <a:solidFill>
                  <a:schemeClr val="bg1"/>
                </a:solidFill>
              </a:rPr>
              <a:t> </a:t>
            </a:r>
            <a:r>
              <a:rPr lang="en-US" sz="2400" dirty="0" err="1" smtClean="0">
                <a:solidFill>
                  <a:schemeClr val="bg1"/>
                </a:solidFill>
              </a:rPr>
              <a:t>উদ্দেশ্যে</a:t>
            </a:r>
            <a:r>
              <a:rPr lang="en-US" sz="2400" dirty="0" smtClean="0">
                <a:solidFill>
                  <a:schemeClr val="bg1"/>
                </a:solidFill>
              </a:rPr>
              <a:t> </a:t>
            </a:r>
            <a:r>
              <a:rPr lang="en-US" sz="2400" dirty="0" err="1" smtClean="0">
                <a:solidFill>
                  <a:schemeClr val="bg1"/>
                </a:solidFill>
              </a:rPr>
              <a:t>প্রচারের</a:t>
            </a:r>
            <a:r>
              <a:rPr lang="en-US" sz="2400" dirty="0" smtClean="0">
                <a:solidFill>
                  <a:schemeClr val="bg1"/>
                </a:solidFill>
              </a:rPr>
              <a:t> </a:t>
            </a:r>
            <a:r>
              <a:rPr lang="en-US" sz="2400" dirty="0" err="1" smtClean="0">
                <a:solidFill>
                  <a:schemeClr val="bg1"/>
                </a:solidFill>
              </a:rPr>
              <a:t>কার্যক্রম</a:t>
            </a:r>
            <a:r>
              <a:rPr lang="en-US" sz="2400" dirty="0" smtClean="0">
                <a:solidFill>
                  <a:schemeClr val="bg1"/>
                </a:solidFill>
              </a:rPr>
              <a:t> । </a:t>
            </a:r>
            <a:r>
              <a:rPr lang="en-US" sz="2400" dirty="0" err="1" smtClean="0">
                <a:solidFill>
                  <a:schemeClr val="bg1"/>
                </a:solidFill>
              </a:rPr>
              <a:t>এর</a:t>
            </a:r>
            <a:r>
              <a:rPr lang="en-US" sz="2400" dirty="0" smtClean="0">
                <a:solidFill>
                  <a:schemeClr val="bg1"/>
                </a:solidFill>
              </a:rPr>
              <a:t> </a:t>
            </a:r>
            <a:r>
              <a:rPr lang="en-US" sz="2400" dirty="0" err="1" smtClean="0">
                <a:solidFill>
                  <a:schemeClr val="bg1"/>
                </a:solidFill>
              </a:rPr>
              <a:t>মাধ্যমে</a:t>
            </a:r>
            <a:r>
              <a:rPr lang="en-US" sz="2400" dirty="0" smtClean="0">
                <a:solidFill>
                  <a:schemeClr val="bg1"/>
                </a:solidFill>
              </a:rPr>
              <a:t> </a:t>
            </a:r>
            <a:r>
              <a:rPr lang="en-US" sz="2400" dirty="0" err="1" smtClean="0">
                <a:solidFill>
                  <a:schemeClr val="bg1"/>
                </a:solidFill>
              </a:rPr>
              <a:t>সম্ভাব্য</a:t>
            </a:r>
            <a:r>
              <a:rPr lang="en-US" sz="2400" dirty="0" smtClean="0">
                <a:solidFill>
                  <a:schemeClr val="bg1"/>
                </a:solidFill>
              </a:rPr>
              <a:t> </a:t>
            </a:r>
            <a:r>
              <a:rPr lang="en-US" sz="2400" dirty="0" err="1" smtClean="0">
                <a:solidFill>
                  <a:schemeClr val="bg1"/>
                </a:solidFill>
              </a:rPr>
              <a:t>ক্রেতাকে</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a:t>
            </a:r>
            <a:r>
              <a:rPr lang="en-US" sz="2400" dirty="0" err="1" smtClean="0">
                <a:solidFill>
                  <a:schemeClr val="bg1"/>
                </a:solidFill>
              </a:rPr>
              <a:t>বা</a:t>
            </a:r>
            <a:r>
              <a:rPr lang="en-US" sz="2400" dirty="0" smtClean="0">
                <a:solidFill>
                  <a:schemeClr val="bg1"/>
                </a:solidFill>
              </a:rPr>
              <a:t> </a:t>
            </a:r>
            <a:r>
              <a:rPr lang="en-US" sz="2400" dirty="0" err="1" smtClean="0">
                <a:solidFill>
                  <a:schemeClr val="bg1"/>
                </a:solidFill>
              </a:rPr>
              <a:t>সেবা</a:t>
            </a:r>
            <a:r>
              <a:rPr lang="en-US" sz="2400" dirty="0" smtClean="0">
                <a:solidFill>
                  <a:schemeClr val="bg1"/>
                </a:solidFill>
              </a:rPr>
              <a:t> </a:t>
            </a:r>
            <a:r>
              <a:rPr lang="en-US" sz="2400" dirty="0" err="1" smtClean="0">
                <a:solidFill>
                  <a:schemeClr val="bg1"/>
                </a:solidFill>
              </a:rPr>
              <a:t>ক্রয়ে</a:t>
            </a:r>
            <a:r>
              <a:rPr lang="en-US" sz="2400" dirty="0" smtClean="0">
                <a:solidFill>
                  <a:schemeClr val="bg1"/>
                </a:solidFill>
              </a:rPr>
              <a:t> </a:t>
            </a:r>
            <a:r>
              <a:rPr lang="en-US" sz="2400" dirty="0" err="1" smtClean="0">
                <a:solidFill>
                  <a:schemeClr val="bg1"/>
                </a:solidFill>
              </a:rPr>
              <a:t>জনগণকে</a:t>
            </a:r>
            <a:r>
              <a:rPr lang="en-US" sz="2400" dirty="0" smtClean="0">
                <a:solidFill>
                  <a:schemeClr val="bg1"/>
                </a:solidFill>
              </a:rPr>
              <a:t> </a:t>
            </a:r>
            <a:r>
              <a:rPr lang="en-US" sz="2400" dirty="0" err="1" smtClean="0">
                <a:solidFill>
                  <a:schemeClr val="bg1"/>
                </a:solidFill>
              </a:rPr>
              <a:t>উদ্বুদ্ধ</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হয়</a:t>
            </a:r>
            <a:r>
              <a:rPr lang="en-US" sz="2400" dirty="0" smtClean="0">
                <a:solidFill>
                  <a:schemeClr val="bg1"/>
                </a:solidFill>
              </a:rPr>
              <a:t> । </a:t>
            </a:r>
          </a:p>
          <a:p>
            <a:r>
              <a:rPr lang="en-US" sz="2400" dirty="0" smtClean="0">
                <a:solidFill>
                  <a:srgbClr val="FF0000"/>
                </a:solidFill>
              </a:rPr>
              <a:t>২।ব্যক্তিক </a:t>
            </a:r>
            <a:r>
              <a:rPr lang="en-US" sz="2400" dirty="0" err="1" smtClean="0">
                <a:solidFill>
                  <a:srgbClr val="FF0000"/>
                </a:solidFill>
              </a:rPr>
              <a:t>বিক্রয়</a:t>
            </a:r>
            <a:r>
              <a:rPr lang="en-US" sz="2400" dirty="0" smtClean="0">
                <a:solidFill>
                  <a:srgbClr val="FF0000"/>
                </a:solidFill>
              </a:rPr>
              <a:t> </a:t>
            </a:r>
            <a:r>
              <a:rPr lang="en-US" sz="2400" dirty="0" smtClean="0">
                <a:solidFill>
                  <a:schemeClr val="bg1"/>
                </a:solidFill>
              </a:rPr>
              <a:t>: </a:t>
            </a:r>
            <a:r>
              <a:rPr lang="en-US" sz="2400" dirty="0" err="1" smtClean="0">
                <a:solidFill>
                  <a:schemeClr val="bg1"/>
                </a:solidFill>
              </a:rPr>
              <a:t>যে</a:t>
            </a:r>
            <a:r>
              <a:rPr lang="en-US" sz="2400" dirty="0" smtClean="0">
                <a:solidFill>
                  <a:schemeClr val="bg1"/>
                </a:solidFill>
              </a:rPr>
              <a:t> </a:t>
            </a:r>
            <a:r>
              <a:rPr lang="en-US" sz="2400" dirty="0" err="1" smtClean="0">
                <a:solidFill>
                  <a:schemeClr val="bg1"/>
                </a:solidFill>
              </a:rPr>
              <a:t>বিশেষ</a:t>
            </a:r>
            <a:r>
              <a:rPr lang="en-US" sz="2400" dirty="0" smtClean="0">
                <a:solidFill>
                  <a:schemeClr val="bg1"/>
                </a:solidFill>
              </a:rPr>
              <a:t> </a:t>
            </a:r>
            <a:r>
              <a:rPr lang="en-US" sz="2400" dirty="0" err="1" smtClean="0">
                <a:solidFill>
                  <a:schemeClr val="bg1"/>
                </a:solidFill>
              </a:rPr>
              <a:t>প্রক্রিয়ায়</a:t>
            </a:r>
            <a:r>
              <a:rPr lang="en-US" sz="2400" dirty="0" smtClean="0">
                <a:solidFill>
                  <a:schemeClr val="bg1"/>
                </a:solidFill>
              </a:rPr>
              <a:t> </a:t>
            </a:r>
            <a:r>
              <a:rPr lang="en-US" sz="2400" dirty="0" err="1" smtClean="0">
                <a:solidFill>
                  <a:schemeClr val="bg1"/>
                </a:solidFill>
              </a:rPr>
              <a:t>বা</a:t>
            </a:r>
            <a:r>
              <a:rPr lang="en-US" sz="2400" dirty="0" smtClean="0">
                <a:solidFill>
                  <a:schemeClr val="bg1"/>
                </a:solidFill>
              </a:rPr>
              <a:t> </a:t>
            </a:r>
            <a:r>
              <a:rPr lang="en-US" sz="2400" dirty="0" err="1" smtClean="0">
                <a:solidFill>
                  <a:schemeClr val="bg1"/>
                </a:solidFill>
              </a:rPr>
              <a:t>কৌশলে</a:t>
            </a:r>
            <a:r>
              <a:rPr lang="en-US" sz="2400" dirty="0" smtClean="0">
                <a:solidFill>
                  <a:schemeClr val="bg1"/>
                </a:solidFill>
              </a:rPr>
              <a:t>  </a:t>
            </a:r>
            <a:r>
              <a:rPr lang="en-US" sz="2400" dirty="0" err="1" smtClean="0">
                <a:solidFill>
                  <a:schemeClr val="bg1"/>
                </a:solidFill>
              </a:rPr>
              <a:t>বিক্রেতা</a:t>
            </a:r>
            <a:r>
              <a:rPr lang="en-US" sz="2400" dirty="0" smtClean="0">
                <a:solidFill>
                  <a:schemeClr val="bg1"/>
                </a:solidFill>
              </a:rPr>
              <a:t> </a:t>
            </a:r>
            <a:r>
              <a:rPr lang="en-US" sz="2400" dirty="0" err="1" smtClean="0">
                <a:solidFill>
                  <a:schemeClr val="bg1"/>
                </a:solidFill>
              </a:rPr>
              <a:t>ক্রেতাকে</a:t>
            </a:r>
            <a:r>
              <a:rPr lang="en-US" sz="2400" dirty="0" smtClean="0">
                <a:solidFill>
                  <a:schemeClr val="bg1"/>
                </a:solidFill>
              </a:rPr>
              <a:t> </a:t>
            </a:r>
            <a:r>
              <a:rPr lang="en-US" sz="2400" dirty="0" err="1" smtClean="0">
                <a:solidFill>
                  <a:schemeClr val="bg1"/>
                </a:solidFill>
              </a:rPr>
              <a:t>সরাসরি</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a:t>
            </a:r>
            <a:r>
              <a:rPr lang="en-US" sz="2400" dirty="0" err="1" smtClean="0">
                <a:solidFill>
                  <a:schemeClr val="bg1"/>
                </a:solidFill>
              </a:rPr>
              <a:t>বা</a:t>
            </a:r>
            <a:r>
              <a:rPr lang="en-US" sz="2400" dirty="0" smtClean="0">
                <a:solidFill>
                  <a:schemeClr val="bg1"/>
                </a:solidFill>
              </a:rPr>
              <a:t> </a:t>
            </a:r>
            <a:r>
              <a:rPr lang="en-US" sz="2400" dirty="0" err="1" smtClean="0">
                <a:solidFill>
                  <a:schemeClr val="bg1"/>
                </a:solidFill>
              </a:rPr>
              <a:t>সেবা</a:t>
            </a:r>
            <a:r>
              <a:rPr lang="en-US" sz="2400" dirty="0" smtClean="0">
                <a:solidFill>
                  <a:schemeClr val="bg1"/>
                </a:solidFill>
              </a:rPr>
              <a:t> </a:t>
            </a:r>
            <a:r>
              <a:rPr lang="en-US" sz="2400" dirty="0" err="1" smtClean="0">
                <a:solidFill>
                  <a:schemeClr val="bg1"/>
                </a:solidFill>
              </a:rPr>
              <a:t>সমন্ধে</a:t>
            </a:r>
            <a:r>
              <a:rPr lang="en-US" sz="2400" dirty="0" smtClean="0">
                <a:solidFill>
                  <a:schemeClr val="bg1"/>
                </a:solidFill>
              </a:rPr>
              <a:t> </a:t>
            </a:r>
            <a:r>
              <a:rPr lang="en-US" sz="2400" dirty="0" err="1" smtClean="0">
                <a:solidFill>
                  <a:schemeClr val="bg1"/>
                </a:solidFill>
              </a:rPr>
              <a:t>অবহিত</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প্রকৃত</a:t>
            </a:r>
            <a:r>
              <a:rPr lang="en-US" sz="2400" dirty="0" smtClean="0">
                <a:solidFill>
                  <a:schemeClr val="bg1"/>
                </a:solidFill>
              </a:rPr>
              <a:t> </a:t>
            </a:r>
            <a:r>
              <a:rPr lang="en-US" sz="2400" dirty="0" err="1" smtClean="0">
                <a:solidFill>
                  <a:schemeClr val="bg1"/>
                </a:solidFill>
              </a:rPr>
              <a:t>ক্রেতায়</a:t>
            </a:r>
            <a:r>
              <a:rPr lang="en-US" sz="2400" dirty="0" smtClean="0">
                <a:solidFill>
                  <a:schemeClr val="bg1"/>
                </a:solidFill>
              </a:rPr>
              <a:t> </a:t>
            </a:r>
            <a:r>
              <a:rPr lang="en-US" sz="2400" dirty="0" err="1" smtClean="0">
                <a:solidFill>
                  <a:schemeClr val="bg1"/>
                </a:solidFill>
              </a:rPr>
              <a:t>পরিনত</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তাকে</a:t>
            </a:r>
            <a:r>
              <a:rPr lang="en-US" sz="2400" dirty="0" smtClean="0">
                <a:solidFill>
                  <a:schemeClr val="bg1"/>
                </a:solidFill>
              </a:rPr>
              <a:t> </a:t>
            </a:r>
            <a:r>
              <a:rPr lang="en-US" sz="2400" dirty="0" err="1" smtClean="0">
                <a:solidFill>
                  <a:schemeClr val="bg1"/>
                </a:solidFill>
              </a:rPr>
              <a:t>ব্যক্তিক</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বলে</a:t>
            </a:r>
            <a:r>
              <a:rPr lang="en-US" sz="2400" dirty="0" smtClean="0">
                <a:solidFill>
                  <a:schemeClr val="bg1"/>
                </a:solidFill>
              </a:rPr>
              <a:t>।</a:t>
            </a:r>
          </a:p>
          <a:p>
            <a:r>
              <a:rPr lang="en-US" sz="2400" dirty="0" smtClean="0">
                <a:solidFill>
                  <a:srgbClr val="FF0000"/>
                </a:solidFill>
              </a:rPr>
              <a:t>৩। </a:t>
            </a:r>
            <a:r>
              <a:rPr lang="en-US" sz="2400" dirty="0" err="1" smtClean="0">
                <a:solidFill>
                  <a:srgbClr val="FF0000"/>
                </a:solidFill>
              </a:rPr>
              <a:t>বিক্রয়</a:t>
            </a:r>
            <a:r>
              <a:rPr lang="en-US" sz="2400" dirty="0" smtClean="0">
                <a:solidFill>
                  <a:srgbClr val="FF0000"/>
                </a:solidFill>
              </a:rPr>
              <a:t> </a:t>
            </a:r>
            <a:r>
              <a:rPr lang="en-US" sz="2400" dirty="0" err="1" smtClean="0">
                <a:solidFill>
                  <a:srgbClr val="FF0000"/>
                </a:solidFill>
              </a:rPr>
              <a:t>প্রসার</a:t>
            </a:r>
            <a:r>
              <a:rPr lang="en-US" sz="2400" dirty="0" smtClean="0">
                <a:solidFill>
                  <a:srgbClr val="FF0000"/>
                </a:solidFill>
              </a:rPr>
              <a:t> </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প্রসার</a:t>
            </a:r>
            <a:r>
              <a:rPr lang="en-US" sz="2400" dirty="0" smtClean="0">
                <a:solidFill>
                  <a:schemeClr val="bg1"/>
                </a:solidFill>
              </a:rPr>
              <a:t> </a:t>
            </a:r>
            <a:r>
              <a:rPr lang="en-US" sz="2400" dirty="0" err="1" smtClean="0">
                <a:solidFill>
                  <a:schemeClr val="bg1"/>
                </a:solidFill>
              </a:rPr>
              <a:t>হচ্ছে</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বাড়ানোর</a:t>
            </a:r>
            <a:r>
              <a:rPr lang="en-US" sz="2400" dirty="0" smtClean="0">
                <a:solidFill>
                  <a:schemeClr val="bg1"/>
                </a:solidFill>
              </a:rPr>
              <a:t> </a:t>
            </a:r>
            <a:r>
              <a:rPr lang="en-US" sz="2400" dirty="0" err="1" smtClean="0">
                <a:solidFill>
                  <a:schemeClr val="bg1"/>
                </a:solidFill>
              </a:rPr>
              <a:t>চেষ্টা</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বৃদ্ধির</a:t>
            </a:r>
            <a:r>
              <a:rPr lang="en-US" sz="2400" dirty="0" smtClean="0">
                <a:solidFill>
                  <a:schemeClr val="bg1"/>
                </a:solidFill>
              </a:rPr>
              <a:t> </a:t>
            </a:r>
            <a:r>
              <a:rPr lang="en-US" sz="2400" dirty="0" err="1" smtClean="0">
                <a:solidFill>
                  <a:schemeClr val="bg1"/>
                </a:solidFill>
              </a:rPr>
              <a:t>জন্য</a:t>
            </a:r>
            <a:r>
              <a:rPr lang="en-US" sz="2400" dirty="0" smtClean="0">
                <a:solidFill>
                  <a:schemeClr val="bg1"/>
                </a:solidFill>
              </a:rPr>
              <a:t> </a:t>
            </a:r>
            <a:r>
              <a:rPr lang="en-US" sz="2400" dirty="0" err="1" smtClean="0">
                <a:solidFill>
                  <a:schemeClr val="bg1"/>
                </a:solidFill>
              </a:rPr>
              <a:t>গৃহীত</a:t>
            </a:r>
            <a:r>
              <a:rPr lang="en-US" sz="2400" dirty="0" smtClean="0">
                <a:solidFill>
                  <a:schemeClr val="bg1"/>
                </a:solidFill>
              </a:rPr>
              <a:t> </a:t>
            </a:r>
            <a:r>
              <a:rPr lang="en-US" sz="2400" dirty="0" err="1" smtClean="0">
                <a:solidFill>
                  <a:schemeClr val="bg1"/>
                </a:solidFill>
              </a:rPr>
              <a:t>স্বল্পকালীন</a:t>
            </a:r>
            <a:r>
              <a:rPr lang="en-US" sz="2400" dirty="0" smtClean="0">
                <a:solidFill>
                  <a:schemeClr val="bg1"/>
                </a:solidFill>
              </a:rPr>
              <a:t> </a:t>
            </a:r>
            <a:r>
              <a:rPr lang="en-US" sz="2400" dirty="0" err="1" smtClean="0">
                <a:solidFill>
                  <a:schemeClr val="bg1"/>
                </a:solidFill>
              </a:rPr>
              <a:t>উদ্দীপনামূলক</a:t>
            </a:r>
            <a:r>
              <a:rPr lang="en-US" sz="2400" dirty="0" smtClean="0">
                <a:solidFill>
                  <a:schemeClr val="bg1"/>
                </a:solidFill>
              </a:rPr>
              <a:t> </a:t>
            </a:r>
            <a:r>
              <a:rPr lang="en-US" sz="2400" dirty="0" err="1" smtClean="0">
                <a:solidFill>
                  <a:schemeClr val="bg1"/>
                </a:solidFill>
              </a:rPr>
              <a:t>কর্মকান্ডকে</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প্রসার</a:t>
            </a:r>
            <a:r>
              <a:rPr lang="en-US" sz="2400" dirty="0" smtClean="0">
                <a:solidFill>
                  <a:schemeClr val="bg1"/>
                </a:solidFill>
              </a:rPr>
              <a:t> </a:t>
            </a:r>
            <a:r>
              <a:rPr lang="en-US" sz="2400" dirty="0" err="1" smtClean="0">
                <a:solidFill>
                  <a:schemeClr val="bg1"/>
                </a:solidFill>
              </a:rPr>
              <a:t>বলা</a:t>
            </a:r>
            <a:r>
              <a:rPr lang="en-US" sz="2400" dirty="0" smtClean="0">
                <a:solidFill>
                  <a:schemeClr val="bg1"/>
                </a:solidFill>
              </a:rPr>
              <a:t> </a:t>
            </a:r>
            <a:r>
              <a:rPr lang="en-US" sz="2400" dirty="0" err="1" smtClean="0">
                <a:solidFill>
                  <a:schemeClr val="bg1"/>
                </a:solidFill>
              </a:rPr>
              <a:t>হয়।যেমন</a:t>
            </a:r>
            <a:r>
              <a:rPr lang="en-US" sz="2400" dirty="0" smtClean="0">
                <a:solidFill>
                  <a:schemeClr val="bg1"/>
                </a:solidFill>
              </a:rPr>
              <a:t> : </a:t>
            </a:r>
            <a:r>
              <a:rPr lang="en-US" sz="2400" dirty="0" err="1" smtClean="0">
                <a:solidFill>
                  <a:schemeClr val="bg1"/>
                </a:solidFill>
              </a:rPr>
              <a:t>মূল্য</a:t>
            </a:r>
            <a:r>
              <a:rPr lang="en-US" sz="2400" dirty="0" smtClean="0">
                <a:solidFill>
                  <a:schemeClr val="bg1"/>
                </a:solidFill>
              </a:rPr>
              <a:t> </a:t>
            </a:r>
            <a:r>
              <a:rPr lang="en-US" sz="2400" dirty="0" err="1" smtClean="0">
                <a:solidFill>
                  <a:schemeClr val="bg1"/>
                </a:solidFill>
              </a:rPr>
              <a:t>হ্রাস</a:t>
            </a:r>
            <a:r>
              <a:rPr lang="en-US" sz="2400" dirty="0" smtClean="0">
                <a:solidFill>
                  <a:schemeClr val="bg1"/>
                </a:solidFill>
              </a:rPr>
              <a:t>, </a:t>
            </a:r>
            <a:r>
              <a:rPr lang="en-US" sz="2400" dirty="0" err="1" smtClean="0">
                <a:solidFill>
                  <a:schemeClr val="bg1"/>
                </a:solidFill>
              </a:rPr>
              <a:t>নমূনা</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a:t>
            </a:r>
            <a:r>
              <a:rPr lang="en-US" sz="2400" dirty="0" err="1" smtClean="0">
                <a:solidFill>
                  <a:schemeClr val="bg1"/>
                </a:solidFill>
              </a:rPr>
              <a:t>প্রদান</a:t>
            </a:r>
            <a:r>
              <a:rPr lang="en-US" sz="2400" dirty="0" smtClean="0">
                <a:solidFill>
                  <a:schemeClr val="bg1"/>
                </a:solidFill>
              </a:rPr>
              <a:t> ,</a:t>
            </a:r>
            <a:r>
              <a:rPr lang="en-US" sz="2400" dirty="0" err="1" smtClean="0">
                <a:solidFill>
                  <a:schemeClr val="bg1"/>
                </a:solidFill>
              </a:rPr>
              <a:t>গ্যারান্টি</a:t>
            </a:r>
            <a:r>
              <a:rPr lang="en-US" sz="2400" dirty="0" smtClean="0">
                <a:solidFill>
                  <a:schemeClr val="bg1"/>
                </a:solidFill>
              </a:rPr>
              <a:t> </a:t>
            </a:r>
            <a:r>
              <a:rPr lang="en-US" sz="2400" dirty="0" err="1" smtClean="0">
                <a:solidFill>
                  <a:schemeClr val="bg1"/>
                </a:solidFill>
              </a:rPr>
              <a:t>ইত্যাদি</a:t>
            </a:r>
            <a:r>
              <a:rPr lang="en-US" sz="2400" dirty="0" smtClean="0">
                <a:solidFill>
                  <a:schemeClr val="bg1"/>
                </a:solidFill>
              </a:rPr>
              <a:t> ।</a:t>
            </a:r>
          </a:p>
          <a:p>
            <a:r>
              <a:rPr lang="en-US" sz="2400" dirty="0" smtClean="0">
                <a:solidFill>
                  <a:srgbClr val="FF0000"/>
                </a:solidFill>
              </a:rPr>
              <a:t>৪। </a:t>
            </a:r>
            <a:r>
              <a:rPr lang="en-US" sz="2400" dirty="0" err="1" smtClean="0">
                <a:solidFill>
                  <a:srgbClr val="FF0000"/>
                </a:solidFill>
              </a:rPr>
              <a:t>জনসংযোগ</a:t>
            </a:r>
            <a:r>
              <a:rPr lang="en-US" sz="2400" dirty="0" smtClean="0">
                <a:solidFill>
                  <a:srgbClr val="FF0000"/>
                </a:solidFill>
              </a:rPr>
              <a:t> </a:t>
            </a:r>
            <a:r>
              <a:rPr lang="en-US" sz="2400" dirty="0" smtClean="0">
                <a:solidFill>
                  <a:schemeClr val="bg1"/>
                </a:solidFill>
              </a:rPr>
              <a:t>: </a:t>
            </a:r>
            <a:r>
              <a:rPr lang="en-US" sz="2400" dirty="0" err="1" smtClean="0">
                <a:solidFill>
                  <a:schemeClr val="bg1"/>
                </a:solidFill>
              </a:rPr>
              <a:t>জনসংযোগ</a:t>
            </a:r>
            <a:r>
              <a:rPr lang="en-US" sz="2400" dirty="0" smtClean="0">
                <a:solidFill>
                  <a:schemeClr val="bg1"/>
                </a:solidFill>
              </a:rPr>
              <a:t> </a:t>
            </a:r>
            <a:r>
              <a:rPr lang="en-US" sz="2400" dirty="0" err="1" smtClean="0">
                <a:solidFill>
                  <a:schemeClr val="bg1"/>
                </a:solidFill>
              </a:rPr>
              <a:t>হচ্ছে</a:t>
            </a:r>
            <a:r>
              <a:rPr lang="en-US" sz="2400" dirty="0" smtClean="0">
                <a:solidFill>
                  <a:schemeClr val="bg1"/>
                </a:solidFill>
              </a:rPr>
              <a:t>  </a:t>
            </a:r>
            <a:r>
              <a:rPr lang="en-US" sz="2400" dirty="0" err="1" smtClean="0">
                <a:solidFill>
                  <a:schemeClr val="bg1"/>
                </a:solidFill>
              </a:rPr>
              <a:t>পণ্য</a:t>
            </a:r>
            <a:r>
              <a:rPr lang="en-US" sz="2400" dirty="0" smtClean="0">
                <a:solidFill>
                  <a:schemeClr val="bg1"/>
                </a:solidFill>
              </a:rPr>
              <a:t> ও </a:t>
            </a:r>
            <a:r>
              <a:rPr lang="en-US" sz="2400" dirty="0" err="1" smtClean="0">
                <a:solidFill>
                  <a:schemeClr val="bg1"/>
                </a:solidFill>
              </a:rPr>
              <a:t>প্রতিষ্ঠানের</a:t>
            </a:r>
            <a:r>
              <a:rPr lang="en-US" sz="2400" dirty="0" smtClean="0">
                <a:solidFill>
                  <a:schemeClr val="bg1"/>
                </a:solidFill>
              </a:rPr>
              <a:t> </a:t>
            </a:r>
            <a:r>
              <a:rPr lang="en-US" sz="2400" dirty="0" err="1" smtClean="0">
                <a:solidFill>
                  <a:schemeClr val="bg1"/>
                </a:solidFill>
              </a:rPr>
              <a:t>বিশেষ</a:t>
            </a:r>
            <a:r>
              <a:rPr lang="en-US" sz="2400" dirty="0" smtClean="0">
                <a:solidFill>
                  <a:schemeClr val="bg1"/>
                </a:solidFill>
              </a:rPr>
              <a:t> </a:t>
            </a:r>
            <a:r>
              <a:rPr lang="en-US" sz="2400" dirty="0" err="1" smtClean="0">
                <a:solidFill>
                  <a:schemeClr val="bg1"/>
                </a:solidFill>
              </a:rPr>
              <a:t>ভাবমূর্তি</a:t>
            </a:r>
            <a:r>
              <a:rPr lang="en-US" sz="2400" dirty="0" smtClean="0">
                <a:solidFill>
                  <a:schemeClr val="bg1"/>
                </a:solidFill>
              </a:rPr>
              <a:t> </a:t>
            </a:r>
            <a:r>
              <a:rPr lang="en-US" sz="2400" dirty="0" err="1" smtClean="0">
                <a:solidFill>
                  <a:schemeClr val="bg1"/>
                </a:solidFill>
              </a:rPr>
              <a:t>সৃষ্টি</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a:t>
            </a:r>
            <a:r>
              <a:rPr lang="en-US" sz="2400" dirty="0" err="1" smtClean="0">
                <a:solidFill>
                  <a:schemeClr val="bg1"/>
                </a:solidFill>
              </a:rPr>
              <a:t>পণ্যের</a:t>
            </a:r>
            <a:r>
              <a:rPr lang="en-US" sz="2400" dirty="0" smtClean="0">
                <a:solidFill>
                  <a:schemeClr val="bg1"/>
                </a:solidFill>
              </a:rPr>
              <a:t> </a:t>
            </a:r>
            <a:r>
              <a:rPr lang="en-US" sz="2400" dirty="0" err="1" smtClean="0">
                <a:solidFill>
                  <a:schemeClr val="bg1"/>
                </a:solidFill>
              </a:rPr>
              <a:t>বিক্রয়</a:t>
            </a:r>
            <a:r>
              <a:rPr lang="en-US" sz="2400" dirty="0" smtClean="0">
                <a:solidFill>
                  <a:schemeClr val="bg1"/>
                </a:solidFill>
              </a:rPr>
              <a:t> </a:t>
            </a:r>
            <a:r>
              <a:rPr lang="en-US" sz="2400" dirty="0" err="1" smtClean="0">
                <a:solidFill>
                  <a:schemeClr val="bg1"/>
                </a:solidFill>
              </a:rPr>
              <a:t>বাড়ানোর</a:t>
            </a:r>
            <a:r>
              <a:rPr lang="en-US" sz="2400" dirty="0" smtClean="0">
                <a:solidFill>
                  <a:schemeClr val="bg1"/>
                </a:solidFill>
              </a:rPr>
              <a:t> </a:t>
            </a:r>
            <a:r>
              <a:rPr lang="en-US" sz="2400" dirty="0" err="1" smtClean="0">
                <a:solidFill>
                  <a:schemeClr val="bg1"/>
                </a:solidFill>
              </a:rPr>
              <a:t>চেষ্ট</a:t>
            </a:r>
            <a:r>
              <a:rPr lang="en-US" sz="2400" dirty="0" smtClean="0">
                <a:solidFill>
                  <a:schemeClr val="bg1"/>
                </a:solidFill>
              </a:rPr>
              <a:t>  </a:t>
            </a:r>
            <a:r>
              <a:rPr lang="en-US" sz="2400" dirty="0" err="1" smtClean="0">
                <a:solidFill>
                  <a:schemeClr val="bg1"/>
                </a:solidFill>
              </a:rPr>
              <a:t>করা</a:t>
            </a:r>
            <a:r>
              <a:rPr lang="en-US" sz="2400" dirty="0" smtClean="0">
                <a:solidFill>
                  <a:schemeClr val="bg1"/>
                </a:solidFill>
              </a:rPr>
              <a:t> । </a:t>
            </a:r>
            <a:r>
              <a:rPr lang="en-US" sz="2400" dirty="0" err="1" smtClean="0">
                <a:solidFill>
                  <a:schemeClr val="bg1"/>
                </a:solidFill>
              </a:rPr>
              <a:t>যেমন</a:t>
            </a:r>
            <a:r>
              <a:rPr lang="en-US" sz="2400" dirty="0" smtClean="0">
                <a:solidFill>
                  <a:schemeClr val="bg1"/>
                </a:solidFill>
              </a:rPr>
              <a:t> : </a:t>
            </a:r>
            <a:r>
              <a:rPr lang="en-US" sz="2400" dirty="0" err="1" smtClean="0">
                <a:solidFill>
                  <a:schemeClr val="bg1"/>
                </a:solidFill>
              </a:rPr>
              <a:t>মৌখিক</a:t>
            </a:r>
            <a:r>
              <a:rPr lang="en-US" sz="2400" dirty="0" smtClean="0">
                <a:solidFill>
                  <a:schemeClr val="bg1"/>
                </a:solidFill>
              </a:rPr>
              <a:t> </a:t>
            </a:r>
            <a:r>
              <a:rPr lang="en-US" sz="2400" dirty="0" err="1" smtClean="0">
                <a:solidFill>
                  <a:schemeClr val="bg1"/>
                </a:solidFill>
              </a:rPr>
              <a:t>উপস্থাপনা</a:t>
            </a:r>
            <a:r>
              <a:rPr lang="en-US" sz="2400" dirty="0" smtClean="0">
                <a:solidFill>
                  <a:schemeClr val="bg1"/>
                </a:solidFill>
              </a:rPr>
              <a:t> , </a:t>
            </a:r>
            <a:r>
              <a:rPr lang="en-US" sz="2400" dirty="0" err="1" smtClean="0">
                <a:solidFill>
                  <a:schemeClr val="bg1"/>
                </a:solidFill>
              </a:rPr>
              <a:t>সংবাদ</a:t>
            </a:r>
            <a:r>
              <a:rPr lang="en-US" sz="2400" dirty="0" smtClean="0">
                <a:solidFill>
                  <a:schemeClr val="bg1"/>
                </a:solidFill>
              </a:rPr>
              <a:t> </a:t>
            </a:r>
            <a:r>
              <a:rPr lang="en-US" sz="2400" dirty="0" err="1" smtClean="0">
                <a:solidFill>
                  <a:schemeClr val="bg1"/>
                </a:solidFill>
              </a:rPr>
              <a:t>সম্মেলন</a:t>
            </a:r>
            <a:r>
              <a:rPr lang="en-US" sz="2400" dirty="0" smtClean="0">
                <a:solidFill>
                  <a:schemeClr val="bg1"/>
                </a:solidFill>
              </a:rPr>
              <a:t>  </a:t>
            </a:r>
            <a:r>
              <a:rPr lang="en-US" sz="2400" dirty="0" err="1" smtClean="0">
                <a:solidFill>
                  <a:schemeClr val="bg1"/>
                </a:solidFill>
              </a:rPr>
              <a:t>ইত্যাদি</a:t>
            </a:r>
            <a:r>
              <a:rPr lang="en-US" sz="2400" dirty="0" smtClean="0">
                <a:solidFill>
                  <a:schemeClr val="bg1"/>
                </a:solidFill>
              </a:rPr>
              <a:t>।</a:t>
            </a:r>
          </a:p>
          <a:p>
            <a:r>
              <a:rPr lang="en-US" sz="2400" dirty="0" smtClean="0">
                <a:solidFill>
                  <a:srgbClr val="FF0000"/>
                </a:solidFill>
              </a:rPr>
              <a:t>৫। </a:t>
            </a:r>
            <a:r>
              <a:rPr lang="en-US" sz="2400" dirty="0" err="1" smtClean="0">
                <a:solidFill>
                  <a:srgbClr val="FF0000"/>
                </a:solidFill>
              </a:rPr>
              <a:t>প্রত্যক্ষ</a:t>
            </a:r>
            <a:r>
              <a:rPr lang="en-US" sz="2400" dirty="0" smtClean="0">
                <a:solidFill>
                  <a:srgbClr val="FF0000"/>
                </a:solidFill>
              </a:rPr>
              <a:t> </a:t>
            </a:r>
            <a:r>
              <a:rPr lang="en-US" sz="2400" dirty="0" err="1" smtClean="0">
                <a:solidFill>
                  <a:srgbClr val="FF0000"/>
                </a:solidFill>
              </a:rPr>
              <a:t>বিপণন</a:t>
            </a:r>
            <a:r>
              <a:rPr lang="en-US" sz="2400" dirty="0" smtClean="0">
                <a:solidFill>
                  <a:srgbClr val="FF0000"/>
                </a:solidFill>
              </a:rPr>
              <a:t> </a:t>
            </a:r>
            <a:r>
              <a:rPr lang="en-US" sz="2400" dirty="0" smtClean="0">
                <a:solidFill>
                  <a:schemeClr val="bg1"/>
                </a:solidFill>
              </a:rPr>
              <a:t>:</a:t>
            </a:r>
            <a:r>
              <a:rPr lang="en-US" sz="2400" dirty="0" err="1" smtClean="0">
                <a:solidFill>
                  <a:schemeClr val="bg1"/>
                </a:solidFill>
              </a:rPr>
              <a:t>ভোক্তাদের</a:t>
            </a:r>
            <a:r>
              <a:rPr lang="en-US" sz="2400" dirty="0" smtClean="0">
                <a:solidFill>
                  <a:schemeClr val="bg1"/>
                </a:solidFill>
              </a:rPr>
              <a:t>  </a:t>
            </a:r>
            <a:r>
              <a:rPr lang="en-US" sz="2400" dirty="0" err="1" smtClean="0">
                <a:solidFill>
                  <a:schemeClr val="bg1"/>
                </a:solidFill>
              </a:rPr>
              <a:t>নিকট</a:t>
            </a:r>
            <a:r>
              <a:rPr lang="en-US" sz="2400" dirty="0" smtClean="0">
                <a:solidFill>
                  <a:schemeClr val="bg1"/>
                </a:solidFill>
              </a:rPr>
              <a:t> </a:t>
            </a:r>
            <a:r>
              <a:rPr lang="en-US" sz="2400" dirty="0" err="1" smtClean="0">
                <a:solidFill>
                  <a:schemeClr val="bg1"/>
                </a:solidFill>
              </a:rPr>
              <a:t>তাৎক্ষণিক</a:t>
            </a:r>
            <a:r>
              <a:rPr lang="en-US" sz="2400" dirty="0" smtClean="0">
                <a:solidFill>
                  <a:schemeClr val="bg1"/>
                </a:solidFill>
              </a:rPr>
              <a:t> </a:t>
            </a:r>
            <a:r>
              <a:rPr lang="en-US" sz="2400" dirty="0" err="1" smtClean="0">
                <a:solidFill>
                  <a:schemeClr val="bg1"/>
                </a:solidFill>
              </a:rPr>
              <a:t>সাড়া</a:t>
            </a:r>
            <a:r>
              <a:rPr lang="en-US" sz="2400" dirty="0" smtClean="0">
                <a:solidFill>
                  <a:schemeClr val="bg1"/>
                </a:solidFill>
              </a:rPr>
              <a:t> </a:t>
            </a:r>
            <a:r>
              <a:rPr lang="en-US" sz="2400" dirty="0" err="1" smtClean="0">
                <a:solidFill>
                  <a:schemeClr val="bg1"/>
                </a:solidFill>
              </a:rPr>
              <a:t>পাওয়ার</a:t>
            </a:r>
            <a:r>
              <a:rPr lang="en-US" sz="2400" dirty="0" smtClean="0">
                <a:solidFill>
                  <a:schemeClr val="bg1"/>
                </a:solidFill>
              </a:rPr>
              <a:t> </a:t>
            </a:r>
            <a:r>
              <a:rPr lang="en-US" sz="2400" dirty="0" err="1" smtClean="0">
                <a:solidFill>
                  <a:schemeClr val="bg1"/>
                </a:solidFill>
              </a:rPr>
              <a:t>উদ্দেশ্যে</a:t>
            </a:r>
            <a:r>
              <a:rPr lang="en-US" sz="2400" dirty="0" smtClean="0">
                <a:solidFill>
                  <a:schemeClr val="bg1"/>
                </a:solidFill>
              </a:rPr>
              <a:t> </a:t>
            </a:r>
            <a:r>
              <a:rPr lang="en-US" sz="2400" dirty="0" err="1" smtClean="0">
                <a:solidFill>
                  <a:schemeClr val="bg1"/>
                </a:solidFill>
              </a:rPr>
              <a:t>ব্যক্তিগতভাবে</a:t>
            </a:r>
            <a:r>
              <a:rPr lang="en-US" sz="2400" dirty="0" smtClean="0">
                <a:solidFill>
                  <a:schemeClr val="bg1"/>
                </a:solidFill>
              </a:rPr>
              <a:t> </a:t>
            </a:r>
            <a:r>
              <a:rPr lang="en-US" sz="2400" dirty="0" err="1" smtClean="0">
                <a:solidFill>
                  <a:schemeClr val="bg1"/>
                </a:solidFill>
              </a:rPr>
              <a:t>সরাসরি</a:t>
            </a:r>
            <a:r>
              <a:rPr lang="en-US" sz="2400" dirty="0" smtClean="0">
                <a:solidFill>
                  <a:schemeClr val="bg1"/>
                </a:solidFill>
              </a:rPr>
              <a:t> </a:t>
            </a:r>
            <a:r>
              <a:rPr lang="en-US" sz="2400" dirty="0" err="1" smtClean="0">
                <a:solidFill>
                  <a:schemeClr val="bg1"/>
                </a:solidFill>
              </a:rPr>
              <a:t>দীর্ঘমেয়াদী</a:t>
            </a:r>
            <a:r>
              <a:rPr lang="en-US" sz="2400" dirty="0" smtClean="0">
                <a:solidFill>
                  <a:schemeClr val="bg1"/>
                </a:solidFill>
              </a:rPr>
              <a:t> </a:t>
            </a:r>
            <a:r>
              <a:rPr lang="en-US" sz="2400" dirty="0" err="1" smtClean="0">
                <a:solidFill>
                  <a:schemeClr val="bg1"/>
                </a:solidFill>
              </a:rPr>
              <a:t>ক্রোতা</a:t>
            </a:r>
            <a:r>
              <a:rPr lang="en-US" sz="2400" dirty="0" smtClean="0">
                <a:solidFill>
                  <a:schemeClr val="bg1"/>
                </a:solidFill>
              </a:rPr>
              <a:t> </a:t>
            </a:r>
            <a:r>
              <a:rPr lang="en-US" sz="2400" dirty="0" err="1" smtClean="0">
                <a:solidFill>
                  <a:schemeClr val="bg1"/>
                </a:solidFill>
              </a:rPr>
              <a:t>সম্পর্ক</a:t>
            </a:r>
            <a:r>
              <a:rPr lang="en-US" sz="2400" dirty="0" smtClean="0">
                <a:solidFill>
                  <a:schemeClr val="bg1"/>
                </a:solidFill>
              </a:rPr>
              <a:t> </a:t>
            </a:r>
            <a:r>
              <a:rPr lang="en-US" sz="2400" dirty="0" err="1" smtClean="0">
                <a:solidFill>
                  <a:schemeClr val="bg1"/>
                </a:solidFill>
              </a:rPr>
              <a:t>গড়ে</a:t>
            </a:r>
            <a:r>
              <a:rPr lang="en-US" sz="2400" dirty="0" smtClean="0">
                <a:solidFill>
                  <a:schemeClr val="bg1"/>
                </a:solidFill>
              </a:rPr>
              <a:t> </a:t>
            </a:r>
            <a:r>
              <a:rPr lang="en-US" sz="2400" dirty="0" err="1" smtClean="0">
                <a:solidFill>
                  <a:schemeClr val="bg1"/>
                </a:solidFill>
              </a:rPr>
              <a:t>তোলার</a:t>
            </a:r>
            <a:r>
              <a:rPr lang="en-US" sz="2400" dirty="0" smtClean="0">
                <a:solidFill>
                  <a:schemeClr val="bg1"/>
                </a:solidFill>
              </a:rPr>
              <a:t> </a:t>
            </a:r>
            <a:r>
              <a:rPr lang="en-US" sz="2400" dirty="0" err="1" smtClean="0">
                <a:solidFill>
                  <a:schemeClr val="bg1"/>
                </a:solidFill>
              </a:rPr>
              <a:t>কার্যক্রমকে</a:t>
            </a:r>
            <a:r>
              <a:rPr lang="en-US" sz="2400" dirty="0" smtClean="0">
                <a:solidFill>
                  <a:schemeClr val="bg1"/>
                </a:solidFill>
              </a:rPr>
              <a:t> </a:t>
            </a:r>
            <a:r>
              <a:rPr lang="en-US" sz="2400" dirty="0" err="1" smtClean="0">
                <a:solidFill>
                  <a:schemeClr val="bg1"/>
                </a:solidFill>
              </a:rPr>
              <a:t>প্রত্যক্ষ</a:t>
            </a:r>
            <a:r>
              <a:rPr lang="en-US" sz="2400" dirty="0" smtClean="0">
                <a:solidFill>
                  <a:schemeClr val="bg1"/>
                </a:solidFill>
              </a:rPr>
              <a:t> </a:t>
            </a:r>
            <a:r>
              <a:rPr lang="en-US" sz="2400" dirty="0" err="1" smtClean="0">
                <a:solidFill>
                  <a:schemeClr val="bg1"/>
                </a:solidFill>
              </a:rPr>
              <a:t>বিপণন</a:t>
            </a:r>
            <a:r>
              <a:rPr lang="en-US" sz="2400" dirty="0" smtClean="0">
                <a:solidFill>
                  <a:schemeClr val="bg1"/>
                </a:solidFill>
              </a:rPr>
              <a:t> </a:t>
            </a:r>
            <a:r>
              <a:rPr lang="en-US" sz="2400" dirty="0" err="1" smtClean="0">
                <a:solidFill>
                  <a:schemeClr val="bg1"/>
                </a:solidFill>
              </a:rPr>
              <a:t>বলে</a:t>
            </a:r>
            <a:r>
              <a:rPr lang="en-US"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09052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63000" cy="639762"/>
          </a:xfrm>
          <a:solidFill>
            <a:srgbClr val="00B0F0"/>
          </a:solidFill>
        </p:spPr>
        <p:txBody>
          <a:bodyPr>
            <a:normAutofit fontScale="90000"/>
          </a:bodyPr>
          <a:lstStyle/>
          <a:p>
            <a:r>
              <a:rPr lang="en-US" dirty="0" err="1" smtClean="0"/>
              <a:t>বিপণন</a:t>
            </a:r>
            <a:r>
              <a:rPr lang="en-US" dirty="0" smtClean="0"/>
              <a:t> </a:t>
            </a:r>
            <a:r>
              <a:rPr lang="en-US" dirty="0" err="1" smtClean="0"/>
              <a:t>মিশ্রণের</a:t>
            </a:r>
            <a:r>
              <a:rPr lang="en-US" dirty="0" smtClean="0"/>
              <a:t> </a:t>
            </a:r>
            <a:r>
              <a:rPr lang="en-US" dirty="0" err="1" smtClean="0"/>
              <a:t>ধারণা</a:t>
            </a:r>
            <a:endParaRPr lang="en-US" dirty="0"/>
          </a:p>
        </p:txBody>
      </p:sp>
      <p:sp>
        <p:nvSpPr>
          <p:cNvPr id="3" name="Content Placeholder 2"/>
          <p:cNvSpPr>
            <a:spLocks noGrp="1"/>
          </p:cNvSpPr>
          <p:nvPr>
            <p:ph idx="1"/>
          </p:nvPr>
        </p:nvSpPr>
        <p:spPr>
          <a:xfrm>
            <a:off x="0" y="914400"/>
            <a:ext cx="8991600" cy="5318760"/>
          </a:xfrm>
          <a:solidFill>
            <a:srgbClr val="00B050"/>
          </a:solidFill>
        </p:spPr>
        <p:txBody>
          <a:bodyPr/>
          <a:lstStyle/>
          <a:p>
            <a:pPr marL="137160" indent="0">
              <a:buNone/>
            </a:pP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মিশ্রণ</a:t>
            </a:r>
            <a:r>
              <a:rPr lang="en-US" dirty="0" smtClean="0">
                <a:solidFill>
                  <a:schemeClr val="bg1"/>
                </a:solidFill>
              </a:rPr>
              <a:t> </a:t>
            </a:r>
            <a:r>
              <a:rPr lang="en-US" dirty="0" err="1" smtClean="0">
                <a:solidFill>
                  <a:schemeClr val="bg1"/>
                </a:solidFill>
              </a:rPr>
              <a:t>হলো</a:t>
            </a:r>
            <a:r>
              <a:rPr lang="en-US" dirty="0" smtClean="0">
                <a:solidFill>
                  <a:schemeClr val="bg1"/>
                </a:solidFill>
              </a:rPr>
              <a:t> </a:t>
            </a:r>
            <a:r>
              <a:rPr lang="en-US" dirty="0" err="1" smtClean="0">
                <a:solidFill>
                  <a:schemeClr val="bg1"/>
                </a:solidFill>
              </a:rPr>
              <a:t>কতিপয়</a:t>
            </a:r>
            <a:r>
              <a:rPr lang="en-US" dirty="0" smtClean="0">
                <a:solidFill>
                  <a:schemeClr val="bg1"/>
                </a:solidFill>
              </a:rPr>
              <a:t> </a:t>
            </a:r>
            <a:r>
              <a:rPr lang="en-US" dirty="0" err="1" smtClean="0">
                <a:solidFill>
                  <a:schemeClr val="bg1"/>
                </a:solidFill>
              </a:rPr>
              <a:t>নিয়ন্ত্রণযোগ্য</a:t>
            </a:r>
            <a:r>
              <a:rPr lang="en-US" dirty="0" smtClean="0">
                <a:solidFill>
                  <a:schemeClr val="bg1"/>
                </a:solidFill>
              </a:rPr>
              <a:t> </a:t>
            </a:r>
            <a:r>
              <a:rPr lang="en-US" dirty="0" err="1" smtClean="0">
                <a:solidFill>
                  <a:schemeClr val="bg1"/>
                </a:solidFill>
              </a:rPr>
              <a:t>হাতিয়ার</a:t>
            </a:r>
            <a:r>
              <a:rPr lang="en-US" dirty="0" smtClean="0">
                <a:solidFill>
                  <a:schemeClr val="bg1"/>
                </a:solidFill>
              </a:rPr>
              <a:t> </a:t>
            </a:r>
            <a:r>
              <a:rPr lang="en-US" dirty="0" err="1" smtClean="0">
                <a:solidFill>
                  <a:schemeClr val="bg1"/>
                </a:solidFill>
              </a:rPr>
              <a:t>তথা</a:t>
            </a:r>
            <a:r>
              <a:rPr lang="en-US" dirty="0" smtClean="0">
                <a:solidFill>
                  <a:schemeClr val="bg1"/>
                </a:solidFill>
              </a:rPr>
              <a:t> </a:t>
            </a:r>
            <a:r>
              <a:rPr lang="en-US" dirty="0" err="1" smtClean="0">
                <a:solidFill>
                  <a:schemeClr val="bg1"/>
                </a:solidFill>
              </a:rPr>
              <a:t>পণ্য,মূল্য</a:t>
            </a:r>
            <a:r>
              <a:rPr lang="en-US" dirty="0" smtClean="0">
                <a:solidFill>
                  <a:schemeClr val="bg1"/>
                </a:solidFill>
              </a:rPr>
              <a:t> ,</a:t>
            </a:r>
            <a:r>
              <a:rPr lang="en-US" dirty="0" err="1" smtClean="0">
                <a:solidFill>
                  <a:schemeClr val="bg1"/>
                </a:solidFill>
              </a:rPr>
              <a:t>বণ্টন</a:t>
            </a:r>
            <a:r>
              <a:rPr lang="en-US" dirty="0" smtClean="0">
                <a:solidFill>
                  <a:schemeClr val="bg1"/>
                </a:solidFill>
              </a:rPr>
              <a:t> ও </a:t>
            </a:r>
            <a:r>
              <a:rPr lang="en-US" dirty="0" err="1" smtClean="0">
                <a:solidFill>
                  <a:schemeClr val="bg1"/>
                </a:solidFill>
              </a:rPr>
              <a:t>প্রসার</a:t>
            </a:r>
            <a:r>
              <a:rPr lang="en-US" dirty="0" smtClean="0">
                <a:solidFill>
                  <a:schemeClr val="bg1"/>
                </a:solidFill>
              </a:rPr>
              <a:t> </a:t>
            </a:r>
            <a:r>
              <a:rPr lang="en-US" dirty="0" err="1" smtClean="0">
                <a:solidFill>
                  <a:schemeClr val="bg1"/>
                </a:solidFill>
              </a:rPr>
              <a:t>এর</a:t>
            </a:r>
            <a:r>
              <a:rPr lang="en-US" dirty="0" smtClean="0">
                <a:solidFill>
                  <a:schemeClr val="bg1"/>
                </a:solidFill>
              </a:rPr>
              <a:t>  </a:t>
            </a:r>
            <a:r>
              <a:rPr lang="en-US" dirty="0" err="1" smtClean="0">
                <a:solidFill>
                  <a:schemeClr val="bg1"/>
                </a:solidFill>
              </a:rPr>
              <a:t>সংমিশ্রণ</a:t>
            </a:r>
            <a:r>
              <a:rPr lang="en-US" dirty="0" smtClean="0">
                <a:solidFill>
                  <a:schemeClr val="bg1"/>
                </a:solidFill>
              </a:rPr>
              <a:t> </a:t>
            </a:r>
            <a:r>
              <a:rPr lang="en-US" dirty="0" err="1" smtClean="0">
                <a:solidFill>
                  <a:schemeClr val="bg1"/>
                </a:solidFill>
              </a:rPr>
              <a:t>যা</a:t>
            </a:r>
            <a:r>
              <a:rPr lang="en-US" dirty="0" smtClean="0">
                <a:solidFill>
                  <a:schemeClr val="bg1"/>
                </a:solidFill>
              </a:rPr>
              <a:t> </a:t>
            </a:r>
            <a:r>
              <a:rPr lang="en-US" dirty="0" err="1" smtClean="0">
                <a:solidFill>
                  <a:schemeClr val="bg1"/>
                </a:solidFill>
              </a:rPr>
              <a:t>অভিষ্ট</a:t>
            </a:r>
            <a:r>
              <a:rPr lang="en-US" dirty="0" smtClean="0">
                <a:solidFill>
                  <a:schemeClr val="bg1"/>
                </a:solidFill>
              </a:rPr>
              <a:t>  </a:t>
            </a:r>
            <a:r>
              <a:rPr lang="en-US" dirty="0" err="1" smtClean="0">
                <a:solidFill>
                  <a:schemeClr val="bg1"/>
                </a:solidFill>
              </a:rPr>
              <a:t>বাজারে</a:t>
            </a:r>
            <a:r>
              <a:rPr lang="en-US" dirty="0" smtClean="0">
                <a:solidFill>
                  <a:schemeClr val="bg1"/>
                </a:solidFill>
              </a:rPr>
              <a:t> </a:t>
            </a:r>
            <a:r>
              <a:rPr lang="en-US" dirty="0" err="1" smtClean="0">
                <a:solidFill>
                  <a:schemeClr val="bg1"/>
                </a:solidFill>
              </a:rPr>
              <a:t>লক্ষ্য</a:t>
            </a:r>
            <a:r>
              <a:rPr lang="en-US" dirty="0" smtClean="0">
                <a:solidFill>
                  <a:schemeClr val="bg1"/>
                </a:solidFill>
              </a:rPr>
              <a:t> </a:t>
            </a:r>
            <a:r>
              <a:rPr lang="en-US" dirty="0" err="1" smtClean="0">
                <a:solidFill>
                  <a:schemeClr val="bg1"/>
                </a:solidFill>
              </a:rPr>
              <a:t>অর্জনের</a:t>
            </a:r>
            <a:r>
              <a:rPr lang="en-US" dirty="0" smtClean="0">
                <a:solidFill>
                  <a:schemeClr val="bg1"/>
                </a:solidFill>
              </a:rPr>
              <a:t> </a:t>
            </a:r>
            <a:r>
              <a:rPr lang="en-US" dirty="0" err="1" smtClean="0">
                <a:solidFill>
                  <a:schemeClr val="bg1"/>
                </a:solidFill>
              </a:rPr>
              <a:t>জন্য</a:t>
            </a:r>
            <a:r>
              <a:rPr lang="en-US" dirty="0" smtClean="0">
                <a:solidFill>
                  <a:schemeClr val="bg1"/>
                </a:solidFill>
              </a:rPr>
              <a:t> </a:t>
            </a:r>
            <a:r>
              <a:rPr lang="en-US" dirty="0" err="1" smtClean="0">
                <a:solidFill>
                  <a:schemeClr val="bg1"/>
                </a:solidFill>
              </a:rPr>
              <a:t>কোম্পানী</a:t>
            </a:r>
            <a:r>
              <a:rPr lang="en-US" dirty="0" smtClean="0">
                <a:solidFill>
                  <a:schemeClr val="bg1"/>
                </a:solidFill>
              </a:rPr>
              <a:t> </a:t>
            </a:r>
            <a:r>
              <a:rPr lang="en-US" dirty="0" err="1" smtClean="0">
                <a:solidFill>
                  <a:schemeClr val="bg1"/>
                </a:solidFill>
              </a:rPr>
              <a:t>ব্যবহার</a:t>
            </a:r>
            <a:r>
              <a:rPr lang="en-US" dirty="0" smtClean="0">
                <a:solidFill>
                  <a:schemeClr val="bg1"/>
                </a:solidFill>
              </a:rPr>
              <a:t> </a:t>
            </a:r>
            <a:r>
              <a:rPr lang="en-US" dirty="0" err="1" smtClean="0">
                <a:solidFill>
                  <a:schemeClr val="bg1"/>
                </a:solidFill>
              </a:rPr>
              <a:t>করে</a:t>
            </a:r>
            <a:r>
              <a:rPr lang="en-US" dirty="0" smtClean="0">
                <a:solidFill>
                  <a:schemeClr val="bg1"/>
                </a:solidFill>
              </a:rPr>
              <a:t>।</a:t>
            </a:r>
          </a:p>
          <a:p>
            <a:pPr marL="137160" indent="0">
              <a:buNone/>
            </a:pPr>
            <a:r>
              <a:rPr lang="en-US" dirty="0" err="1" smtClean="0">
                <a:solidFill>
                  <a:schemeClr val="bg1"/>
                </a:solidFill>
              </a:rPr>
              <a:t>অর্থা</a:t>
            </a:r>
            <a:r>
              <a:rPr lang="en-US" dirty="0" smtClean="0">
                <a:solidFill>
                  <a:schemeClr val="bg1"/>
                </a:solidFill>
              </a:rPr>
              <a:t>ৎ </a:t>
            </a:r>
            <a:r>
              <a:rPr lang="en-US" dirty="0" err="1" smtClean="0">
                <a:solidFill>
                  <a:schemeClr val="bg1"/>
                </a:solidFill>
              </a:rPr>
              <a:t>পণ্য,মূল্য</a:t>
            </a:r>
            <a:r>
              <a:rPr lang="en-US" dirty="0" smtClean="0">
                <a:solidFill>
                  <a:schemeClr val="bg1"/>
                </a:solidFill>
              </a:rPr>
              <a:t> ,</a:t>
            </a:r>
            <a:r>
              <a:rPr lang="en-US" dirty="0" err="1" smtClean="0">
                <a:solidFill>
                  <a:schemeClr val="bg1"/>
                </a:solidFill>
              </a:rPr>
              <a:t>বণ্টনপ্রণালী</a:t>
            </a:r>
            <a:r>
              <a:rPr lang="en-US" dirty="0" smtClean="0">
                <a:solidFill>
                  <a:schemeClr val="bg1"/>
                </a:solidFill>
              </a:rPr>
              <a:t> ও </a:t>
            </a:r>
            <a:r>
              <a:rPr lang="en-US" dirty="0" err="1" smtClean="0">
                <a:solidFill>
                  <a:schemeClr val="bg1"/>
                </a:solidFill>
              </a:rPr>
              <a:t>প্রসার</a:t>
            </a:r>
            <a:r>
              <a:rPr lang="en-US" dirty="0" smtClean="0">
                <a:solidFill>
                  <a:schemeClr val="bg1"/>
                </a:solidFill>
              </a:rPr>
              <a:t> </a:t>
            </a:r>
            <a:r>
              <a:rPr lang="en-US" dirty="0" err="1" smtClean="0">
                <a:solidFill>
                  <a:schemeClr val="bg1"/>
                </a:solidFill>
              </a:rPr>
              <a:t>ইত্যাদির</a:t>
            </a:r>
            <a:r>
              <a:rPr lang="en-US" dirty="0" smtClean="0">
                <a:solidFill>
                  <a:schemeClr val="bg1"/>
                </a:solidFill>
              </a:rPr>
              <a:t> </a:t>
            </a:r>
            <a:r>
              <a:rPr lang="en-US" dirty="0" err="1" smtClean="0">
                <a:solidFill>
                  <a:schemeClr val="bg1"/>
                </a:solidFill>
              </a:rPr>
              <a:t>সংমিশ্রণ</a:t>
            </a:r>
            <a:r>
              <a:rPr lang="en-US" dirty="0" smtClean="0">
                <a:solidFill>
                  <a:schemeClr val="bg1"/>
                </a:solidFill>
              </a:rPr>
              <a:t>  </a:t>
            </a:r>
            <a:r>
              <a:rPr lang="en-US" dirty="0" err="1" smtClean="0">
                <a:solidFill>
                  <a:schemeClr val="bg1"/>
                </a:solidFill>
              </a:rPr>
              <a:t>হচ্ছে</a:t>
            </a:r>
            <a:endParaRPr lang="en-US" dirty="0" smtClean="0">
              <a:solidFill>
                <a:schemeClr val="bg1"/>
              </a:solidFill>
            </a:endParaRPr>
          </a:p>
          <a:p>
            <a:pPr marL="137160" indent="0">
              <a:buNone/>
            </a:pP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মিশ্রণ</a:t>
            </a:r>
            <a:r>
              <a:rPr lang="en-US" dirty="0" smtClean="0">
                <a:solidFill>
                  <a:schemeClr val="bg1"/>
                </a:solidFill>
              </a:rPr>
              <a:t>।</a:t>
            </a:r>
          </a:p>
          <a:p>
            <a:pPr marL="137160" indent="0">
              <a:buNone/>
            </a:pPr>
            <a:r>
              <a:rPr lang="en-US" dirty="0" err="1" smtClean="0">
                <a:solidFill>
                  <a:schemeClr val="bg1"/>
                </a:solidFill>
              </a:rPr>
              <a:t>উপরের</a:t>
            </a:r>
            <a:r>
              <a:rPr lang="en-US" dirty="0" smtClean="0">
                <a:solidFill>
                  <a:schemeClr val="bg1"/>
                </a:solidFill>
              </a:rPr>
              <a:t> </a:t>
            </a:r>
            <a:r>
              <a:rPr lang="en-US" dirty="0" err="1" smtClean="0">
                <a:solidFill>
                  <a:schemeClr val="bg1"/>
                </a:solidFill>
              </a:rPr>
              <a:t>আলোচনা</a:t>
            </a:r>
            <a:r>
              <a:rPr lang="en-US" dirty="0" smtClean="0">
                <a:solidFill>
                  <a:schemeClr val="bg1"/>
                </a:solidFill>
              </a:rPr>
              <a:t> </a:t>
            </a:r>
            <a:r>
              <a:rPr lang="en-US" dirty="0" err="1" smtClean="0">
                <a:solidFill>
                  <a:schemeClr val="bg1"/>
                </a:solidFill>
              </a:rPr>
              <a:t>থেকে</a:t>
            </a:r>
            <a:r>
              <a:rPr lang="en-US" dirty="0" smtClean="0">
                <a:solidFill>
                  <a:schemeClr val="bg1"/>
                </a:solidFill>
              </a:rPr>
              <a:t> </a:t>
            </a:r>
            <a:r>
              <a:rPr lang="en-US" dirty="0" err="1" smtClean="0">
                <a:solidFill>
                  <a:schemeClr val="bg1"/>
                </a:solidFill>
              </a:rPr>
              <a:t>বলা</a:t>
            </a:r>
            <a:r>
              <a:rPr lang="en-US" dirty="0" smtClean="0">
                <a:solidFill>
                  <a:schemeClr val="bg1"/>
                </a:solidFill>
              </a:rPr>
              <a:t> </a:t>
            </a:r>
            <a:r>
              <a:rPr lang="en-US" dirty="0" err="1" smtClean="0">
                <a:solidFill>
                  <a:schemeClr val="bg1"/>
                </a:solidFill>
              </a:rPr>
              <a:t>যায়</a:t>
            </a:r>
            <a:r>
              <a:rPr lang="en-US" dirty="0" smtClean="0">
                <a:solidFill>
                  <a:schemeClr val="bg1"/>
                </a:solidFill>
              </a:rPr>
              <a:t> </a:t>
            </a:r>
            <a:r>
              <a:rPr lang="en-US" dirty="0" err="1" smtClean="0">
                <a:solidFill>
                  <a:schemeClr val="bg1"/>
                </a:solidFill>
              </a:rPr>
              <a:t>যে</a:t>
            </a:r>
            <a:r>
              <a:rPr lang="en-US" dirty="0" smtClean="0">
                <a:solidFill>
                  <a:schemeClr val="bg1"/>
                </a:solidFill>
              </a:rPr>
              <a:t>, </a:t>
            </a: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মিশ্রণ</a:t>
            </a:r>
            <a:r>
              <a:rPr lang="en-US" dirty="0" smtClean="0">
                <a:solidFill>
                  <a:schemeClr val="bg1"/>
                </a:solidFill>
              </a:rPr>
              <a:t> </a:t>
            </a:r>
            <a:r>
              <a:rPr lang="en-US" dirty="0" err="1" smtClean="0">
                <a:solidFill>
                  <a:schemeClr val="bg1"/>
                </a:solidFill>
              </a:rPr>
              <a:t>হচ্ছে</a:t>
            </a:r>
            <a:r>
              <a:rPr lang="en-US" dirty="0" smtClean="0">
                <a:solidFill>
                  <a:schemeClr val="bg1"/>
                </a:solidFill>
              </a:rPr>
              <a:t> </a:t>
            </a:r>
            <a:r>
              <a:rPr lang="en-US" dirty="0" err="1" smtClean="0">
                <a:solidFill>
                  <a:schemeClr val="bg1"/>
                </a:solidFill>
              </a:rPr>
              <a:t>বিপণন</a:t>
            </a:r>
            <a:r>
              <a:rPr lang="en-US" dirty="0" smtClean="0">
                <a:solidFill>
                  <a:schemeClr val="bg1"/>
                </a:solidFill>
              </a:rPr>
              <a:t> </a:t>
            </a:r>
            <a:r>
              <a:rPr lang="en-US" dirty="0" err="1" smtClean="0">
                <a:solidFill>
                  <a:schemeClr val="bg1"/>
                </a:solidFill>
              </a:rPr>
              <a:t>উপাদানগুলোর</a:t>
            </a:r>
            <a:r>
              <a:rPr lang="en-US" dirty="0" smtClean="0">
                <a:solidFill>
                  <a:schemeClr val="bg1"/>
                </a:solidFill>
              </a:rPr>
              <a:t> </a:t>
            </a:r>
            <a:r>
              <a:rPr lang="en-US" dirty="0" err="1" smtClean="0">
                <a:solidFill>
                  <a:schemeClr val="bg1"/>
                </a:solidFill>
              </a:rPr>
              <a:t>সংমিশ্রণ</a:t>
            </a:r>
            <a:endParaRPr lang="en-US" dirty="0" smtClean="0">
              <a:solidFill>
                <a:schemeClr val="bg1"/>
              </a:solidFill>
            </a:endParaRPr>
          </a:p>
          <a:p>
            <a:pPr marL="137160" indent="0">
              <a:buNone/>
            </a:pPr>
            <a:r>
              <a:rPr lang="en-US" dirty="0" err="1" smtClean="0">
                <a:solidFill>
                  <a:schemeClr val="bg1"/>
                </a:solidFill>
              </a:rPr>
              <a:t>উপাদানগুলো</a:t>
            </a:r>
            <a:r>
              <a:rPr lang="en-US" dirty="0" smtClean="0">
                <a:solidFill>
                  <a:schemeClr val="bg1"/>
                </a:solidFill>
              </a:rPr>
              <a:t> </a:t>
            </a:r>
            <a:r>
              <a:rPr lang="en-US" dirty="0" err="1" smtClean="0">
                <a:solidFill>
                  <a:schemeClr val="bg1"/>
                </a:solidFill>
              </a:rPr>
              <a:t>হচ্ছে</a:t>
            </a:r>
            <a:r>
              <a:rPr lang="en-US" dirty="0" smtClean="0">
                <a:solidFill>
                  <a:schemeClr val="bg1"/>
                </a:solidFill>
              </a:rPr>
              <a:t> </a:t>
            </a:r>
            <a:r>
              <a:rPr lang="en-US" dirty="0" err="1" smtClean="0">
                <a:solidFill>
                  <a:schemeClr val="bg1"/>
                </a:solidFill>
              </a:rPr>
              <a:t>পণ্য,মূল্য,বণ্টন</a:t>
            </a:r>
            <a:r>
              <a:rPr lang="en-US" dirty="0" smtClean="0">
                <a:solidFill>
                  <a:schemeClr val="bg1"/>
                </a:solidFill>
              </a:rPr>
              <a:t>, ও </a:t>
            </a:r>
            <a:r>
              <a:rPr lang="en-US" dirty="0" err="1" smtClean="0">
                <a:solidFill>
                  <a:schemeClr val="bg1"/>
                </a:solidFill>
              </a:rPr>
              <a:t>প্রসার</a:t>
            </a:r>
            <a:endParaRPr lang="en-US" dirty="0" smtClean="0">
              <a:solidFill>
                <a:schemeClr val="bg1"/>
              </a:solidFill>
            </a:endParaRPr>
          </a:p>
          <a:p>
            <a:pPr marL="137160" indent="0">
              <a:buNone/>
            </a:pPr>
            <a:r>
              <a:rPr lang="en-US" dirty="0" err="1" smtClean="0">
                <a:solidFill>
                  <a:schemeClr val="bg1"/>
                </a:solidFill>
              </a:rPr>
              <a:t>উপাদানগুলো</a:t>
            </a:r>
            <a:r>
              <a:rPr lang="en-US" dirty="0" smtClean="0">
                <a:solidFill>
                  <a:schemeClr val="bg1"/>
                </a:solidFill>
              </a:rPr>
              <a:t> </a:t>
            </a:r>
            <a:r>
              <a:rPr lang="en-US" dirty="0" err="1" smtClean="0">
                <a:solidFill>
                  <a:schemeClr val="bg1"/>
                </a:solidFill>
              </a:rPr>
              <a:t>প্রতিষ্ঠানের</a:t>
            </a:r>
            <a:r>
              <a:rPr lang="en-US" dirty="0" smtClean="0">
                <a:solidFill>
                  <a:schemeClr val="bg1"/>
                </a:solidFill>
              </a:rPr>
              <a:t> </a:t>
            </a:r>
            <a:r>
              <a:rPr lang="en-US" dirty="0" err="1" smtClean="0">
                <a:solidFill>
                  <a:schemeClr val="bg1"/>
                </a:solidFill>
              </a:rPr>
              <a:t>নিয়ন্ত্রণাধীন</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0766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51914" y="304800"/>
            <a:ext cx="7544972" cy="171391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7200" dirty="0" smtClean="0">
                <a:solidFill>
                  <a:schemeClr val="bg1"/>
                </a:solidFill>
                <a:latin typeface="NikoshBAN" panose="02000000000000000000" pitchFamily="2" charset="0"/>
                <a:cs typeface="NikoshBAN" panose="02000000000000000000" pitchFamily="2" charset="0"/>
              </a:rPr>
              <a:t>একক কাজ</a:t>
            </a:r>
            <a:endParaRPr lang="en-US" sz="7200"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1295400" y="2057400"/>
            <a:ext cx="3352800" cy="4038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2008909"/>
            <a:ext cx="3733800" cy="416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প্রত্যক্ষ</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বিপণনের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উপর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তিনটি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বাক্য</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লিখ</a:t>
            </a:r>
            <a:r>
              <a:rPr lang="en-US" sz="3600" dirty="0" smtClean="0">
                <a:solidFill>
                  <a:schemeClr val="tx1"/>
                </a:solidFill>
                <a:latin typeface="NikoshBAN" panose="02000000000000000000" pitchFamily="2" charset="0"/>
                <a:cs typeface="NikoshBAN" panose="02000000000000000000" pitchFamily="2" charset="0"/>
              </a:rPr>
              <a:t> ।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38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4">
                                            <p:txEl>
                                              <p:pRg st="0" end="0"/>
                                            </p:txEl>
                                          </p:spTgt>
                                        </p:tgtEl>
                                      </p:cBhvr>
                                    </p:animEffect>
                                    <p:set>
                                      <p:cBhvr>
                                        <p:cTn id="27" dur="1" fill="hold">
                                          <p:stCondLst>
                                            <p:cond delay="1999"/>
                                          </p:stCondLst>
                                        </p:cTn>
                                        <p:tgtEl>
                                          <p:spTgt spid="4">
                                            <p:txEl>
                                              <p:pRg st="0" end="0"/>
                                            </p:txEl>
                                          </p:spTgt>
                                        </p:tgtEl>
                                        <p:attrNameLst>
                                          <p:attrName>style.visibility</p:attrName>
                                        </p:attrNameLst>
                                      </p:cBhvr>
                                      <p:to>
                                        <p:strVal val="hidden"/>
                                      </p:to>
                                    </p:set>
                                  </p:childTnLst>
                                </p:cTn>
                              </p:par>
                              <p:par>
                                <p:cTn id="28" presetID="20" presetClass="exit" presetSubtype="0" fill="hold" grpId="1" nodeType="withEffect">
                                  <p:stCondLst>
                                    <p:cond delay="0"/>
                                  </p:stCondLst>
                                  <p:childTnLst>
                                    <p:animEffect transition="out" filter="wedge">
                                      <p:cBhvr>
                                        <p:cTn id="29" dur="2000"/>
                                        <p:tgtEl>
                                          <p:spTgt spid="4">
                                            <p:bg/>
                                          </p:spTgt>
                                        </p:tgtEl>
                                      </p:cBhvr>
                                    </p:animEffect>
                                    <p:set>
                                      <p:cBhvr>
                                        <p:cTn id="30" dur="1" fill="hold">
                                          <p:stCondLst>
                                            <p:cond delay="1999"/>
                                          </p:stCondLst>
                                        </p:cTn>
                                        <p:tgtEl>
                                          <p:spTgt spid="4">
                                            <p:bg/>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0" presetClass="exit" presetSubtype="0" fill="hold" grpId="1" nodeType="clickEffect">
                                  <p:stCondLst>
                                    <p:cond delay="0"/>
                                  </p:stCondLst>
                                  <p:childTnLst>
                                    <p:animEffect transition="out" filter="wedge">
                                      <p:cBhvr>
                                        <p:cTn id="39" dur="2000"/>
                                        <p:tgtEl>
                                          <p:spTgt spid="6"/>
                                        </p:tgtEl>
                                      </p:cBhvr>
                                    </p:animEffect>
                                    <p:set>
                                      <p:cBhvr>
                                        <p:cTn id="4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5" grpId="0" animBg="1"/>
      <p:bldP spid="5" grpId="1"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3124200"/>
          </a:xfrm>
          <a:solidFill>
            <a:schemeClr val="accent3"/>
          </a:solidFill>
        </p:spPr>
        <p:txBody>
          <a:bodyPr>
            <a:noAutofit/>
          </a:bodyPr>
          <a:lstStyle/>
          <a:p>
            <a:r>
              <a:rPr lang="en-US" sz="4800" dirty="0" smtClean="0">
                <a:solidFill>
                  <a:schemeClr val="bg1"/>
                </a:solidFill>
                <a:effectLst>
                  <a:outerShdw blurRad="38100" dist="38100" dir="2700000" algn="tl" rotWithShape="0">
                    <a:srgbClr val="000000">
                      <a:alpha val="43137"/>
                    </a:srgbClr>
                  </a:outerShdw>
                </a:effectLst>
              </a:rPr>
              <a:t/>
            </a:r>
            <a:br>
              <a:rPr lang="en-US" sz="4800" dirty="0" smtClean="0">
                <a:solidFill>
                  <a:schemeClr val="bg1"/>
                </a:solidFill>
                <a:effectLst>
                  <a:outerShdw blurRad="38100" dist="38100" dir="2700000" algn="tl" rotWithShape="0">
                    <a:srgbClr val="000000">
                      <a:alpha val="43137"/>
                    </a:srgbClr>
                  </a:outerShdw>
                </a:effectLst>
              </a:rPr>
            </a:br>
            <a:r>
              <a:rPr lang="en-US" sz="4800" dirty="0" err="1" smtClean="0">
                <a:solidFill>
                  <a:schemeClr val="bg1"/>
                </a:solidFill>
                <a:effectLst>
                  <a:outerShdw blurRad="38100" dist="38100" dir="2700000" algn="tl" rotWithShape="0">
                    <a:srgbClr val="000000">
                      <a:alpha val="43137"/>
                    </a:srgbClr>
                  </a:outerShdw>
                </a:effectLst>
              </a:rPr>
              <a:t>উৎপাদন</a:t>
            </a:r>
            <a:r>
              <a:rPr lang="en-US" sz="4800" dirty="0" smtClean="0">
                <a:solidFill>
                  <a:schemeClr val="bg1"/>
                </a:solidFill>
                <a:effectLst>
                  <a:outerShdw blurRad="38100" dist="38100" dir="2700000" algn="tl" rotWithShape="0">
                    <a:srgbClr val="000000">
                      <a:alpha val="43137"/>
                    </a:srgbClr>
                  </a:outerShdw>
                </a:effectLst>
              </a:rPr>
              <a:t>  </a:t>
            </a:r>
            <a:r>
              <a:rPr lang="en-US" sz="4800" dirty="0" err="1" smtClean="0">
                <a:solidFill>
                  <a:schemeClr val="bg1"/>
                </a:solidFill>
                <a:effectLst>
                  <a:outerShdw blurRad="38100" dist="38100" dir="2700000" algn="tl" rotWithShape="0">
                    <a:srgbClr val="000000">
                      <a:alpha val="43137"/>
                    </a:srgbClr>
                  </a:outerShdw>
                </a:effectLst>
              </a:rPr>
              <a:t>ব্যবস্থাপনা</a:t>
            </a:r>
            <a:r>
              <a:rPr lang="en-US" sz="4800" dirty="0" smtClean="0">
                <a:solidFill>
                  <a:schemeClr val="bg1"/>
                </a:solidFill>
                <a:effectLst>
                  <a:outerShdw blurRad="38100" dist="38100" dir="2700000" algn="tl" rotWithShape="0">
                    <a:srgbClr val="000000">
                      <a:alpha val="43137"/>
                    </a:srgbClr>
                  </a:outerShdw>
                </a:effectLst>
              </a:rPr>
              <a:t> ও </a:t>
            </a:r>
            <a:r>
              <a:rPr lang="en-US" sz="4800" dirty="0" err="1" smtClean="0">
                <a:solidFill>
                  <a:schemeClr val="bg1"/>
                </a:solidFill>
                <a:effectLst>
                  <a:outerShdw blurRad="38100" dist="38100" dir="2700000" algn="tl" rotWithShape="0">
                    <a:srgbClr val="000000">
                      <a:alpha val="43137"/>
                    </a:srgbClr>
                  </a:outerShdw>
                </a:effectLst>
              </a:rPr>
              <a:t>বিপণন</a:t>
            </a:r>
            <a:r>
              <a:rPr lang="en-US" sz="4800" dirty="0" smtClean="0">
                <a:solidFill>
                  <a:schemeClr val="bg1"/>
                </a:solidFill>
                <a:effectLst>
                  <a:outerShdw blurRad="38100" dist="38100" dir="2700000" algn="tl" rotWithShape="0">
                    <a:srgbClr val="000000">
                      <a:alpha val="43137"/>
                    </a:srgbClr>
                  </a:outerShdw>
                </a:effectLst>
              </a:rPr>
              <a:t> </a:t>
            </a:r>
            <a:br>
              <a:rPr lang="en-US" sz="4800" dirty="0" smtClean="0">
                <a:solidFill>
                  <a:schemeClr val="bg1"/>
                </a:solidFill>
                <a:effectLst>
                  <a:outerShdw blurRad="38100" dist="38100" dir="2700000" algn="tl" rotWithShape="0">
                    <a:srgbClr val="000000">
                      <a:alpha val="43137"/>
                    </a:srgbClr>
                  </a:outerShdw>
                </a:effectLst>
              </a:rPr>
            </a:br>
            <a:r>
              <a:rPr lang="en-US" sz="3600" dirty="0" err="1" smtClean="0">
                <a:solidFill>
                  <a:schemeClr val="bg1"/>
                </a:solidFill>
                <a:effectLst>
                  <a:outerShdw blurRad="38100" dist="38100" dir="2700000" algn="tl" rotWithShape="0">
                    <a:srgbClr val="000000">
                      <a:alpha val="43137"/>
                    </a:srgbClr>
                  </a:outerShdw>
                </a:effectLst>
              </a:rPr>
              <a:t>দ্বিতীয়</a:t>
            </a:r>
            <a:r>
              <a:rPr lang="en-US" sz="3600" dirty="0" smtClean="0">
                <a:solidFill>
                  <a:schemeClr val="bg1"/>
                </a:solidFill>
                <a:effectLst>
                  <a:outerShdw blurRad="38100" dist="38100" dir="2700000" algn="tl" rotWithShape="0">
                    <a:srgbClr val="000000">
                      <a:alpha val="43137"/>
                    </a:srgbClr>
                  </a:outerShdw>
                </a:effectLst>
              </a:rPr>
              <a:t> </a:t>
            </a:r>
            <a:r>
              <a:rPr lang="en-US" sz="3600" dirty="0" err="1" smtClean="0">
                <a:solidFill>
                  <a:schemeClr val="bg1"/>
                </a:solidFill>
                <a:effectLst>
                  <a:outerShdw blurRad="38100" dist="38100" dir="2700000" algn="tl" rotWithShape="0">
                    <a:srgbClr val="000000">
                      <a:alpha val="43137"/>
                    </a:srgbClr>
                  </a:outerShdw>
                </a:effectLst>
              </a:rPr>
              <a:t>পত্র</a:t>
            </a:r>
            <a:r>
              <a:rPr lang="en-US" sz="4800" dirty="0" smtClean="0">
                <a:solidFill>
                  <a:schemeClr val="bg1"/>
                </a:solidFill>
                <a:effectLst>
                  <a:outerShdw blurRad="38100" dist="38100" dir="2700000" algn="tl" rotWithShape="0">
                    <a:srgbClr val="000000">
                      <a:alpha val="43137"/>
                    </a:srgbClr>
                  </a:outerShdw>
                </a:effectLst>
              </a:rPr>
              <a:t/>
            </a:r>
            <a:br>
              <a:rPr lang="en-US" sz="4800" dirty="0" smtClean="0">
                <a:solidFill>
                  <a:schemeClr val="bg1"/>
                </a:solidFill>
                <a:effectLst>
                  <a:outerShdw blurRad="38100" dist="38100" dir="2700000" algn="tl" rotWithShape="0">
                    <a:srgbClr val="000000">
                      <a:alpha val="43137"/>
                    </a:srgbClr>
                  </a:outerShdw>
                </a:effectLst>
              </a:rPr>
            </a:br>
            <a:endParaRPr lang="en-US" sz="4800" dirty="0">
              <a:solidFill>
                <a:schemeClr val="bg1"/>
              </a:solidFill>
              <a:effectLst>
                <a:outerShdw blurRad="38100" dist="38100" dir="2700000" algn="tl" rotWithShape="0">
                  <a:srgbClr val="000000">
                    <a:alpha val="43137"/>
                  </a:srgbClr>
                </a:outerShdw>
              </a:effectLst>
            </a:endParaRPr>
          </a:p>
        </p:txBody>
      </p:sp>
      <p:sp>
        <p:nvSpPr>
          <p:cNvPr id="3" name="Content Placeholder 2"/>
          <p:cNvSpPr>
            <a:spLocks noGrp="1"/>
          </p:cNvSpPr>
          <p:nvPr>
            <p:ph idx="1"/>
          </p:nvPr>
        </p:nvSpPr>
        <p:spPr>
          <a:xfrm>
            <a:off x="457200" y="4343400"/>
            <a:ext cx="8229600" cy="1371600"/>
          </a:xfrm>
          <a:solidFill>
            <a:schemeClr val="accent5">
              <a:lumMod val="40000"/>
              <a:lumOff val="60000"/>
            </a:schemeClr>
          </a:solidFill>
        </p:spPr>
        <p:txBody>
          <a:bodyPr>
            <a:normAutofit lnSpcReduction="10000"/>
          </a:bodyPr>
          <a:lstStyle/>
          <a:p>
            <a:pPr>
              <a:buNone/>
            </a:pPr>
            <a:r>
              <a:rPr lang="en-US" sz="4400" dirty="0">
                <a:solidFill>
                  <a:schemeClr val="bg1"/>
                </a:solidFill>
                <a:effectLst>
                  <a:outerShdw blurRad="38100" dist="38100" dir="2700000" algn="tl">
                    <a:srgbClr val="000000">
                      <a:alpha val="43137"/>
                    </a:srgbClr>
                  </a:outerShdw>
                </a:effectLst>
              </a:rPr>
              <a:t> </a:t>
            </a:r>
            <a:r>
              <a:rPr lang="en-US" sz="4400" dirty="0" smtClean="0">
                <a:solidFill>
                  <a:schemeClr val="bg1"/>
                </a:solidFill>
                <a:effectLst>
                  <a:outerShdw blurRad="38100" dist="38100" dir="2700000" algn="tl">
                    <a:srgbClr val="000000">
                      <a:alpha val="43137"/>
                    </a:srgbClr>
                  </a:outerShdw>
                </a:effectLst>
              </a:rPr>
              <a:t>১০ম </a:t>
            </a:r>
            <a:r>
              <a:rPr lang="en-US" sz="4400" dirty="0" err="1" smtClean="0">
                <a:solidFill>
                  <a:schemeClr val="bg1"/>
                </a:solidFill>
                <a:effectLst>
                  <a:outerShdw blurRad="38100" dist="38100" dir="2700000" algn="tl">
                    <a:srgbClr val="000000">
                      <a:alpha val="43137"/>
                    </a:srgbClr>
                  </a:outerShdw>
                </a:effectLst>
              </a:rPr>
              <a:t>অধ্যায়</a:t>
            </a:r>
            <a:r>
              <a:rPr lang="en-US" sz="4400" dirty="0" smtClean="0">
                <a:solidFill>
                  <a:schemeClr val="bg1"/>
                </a:solidFill>
                <a:effectLst>
                  <a:outerShdw blurRad="38100" dist="38100" dir="2700000" algn="tl">
                    <a:srgbClr val="000000">
                      <a:alpha val="43137"/>
                    </a:srgbClr>
                  </a:outerShdw>
                </a:effectLst>
              </a:rPr>
              <a:t> : </a:t>
            </a:r>
            <a:r>
              <a:rPr lang="en-US" sz="4400" dirty="0">
                <a:solidFill>
                  <a:schemeClr val="bg1"/>
                </a:solidFill>
                <a:effectLst>
                  <a:outerShdw blurRad="38100" dist="38100" dir="2700000" algn="tl">
                    <a:srgbClr val="000000">
                      <a:alpha val="43137"/>
                    </a:srgbClr>
                  </a:outerShdw>
                </a:effectLst>
              </a:rPr>
              <a:t> </a:t>
            </a:r>
            <a:r>
              <a:rPr lang="en-US" sz="4400" dirty="0" err="1" smtClean="0">
                <a:solidFill>
                  <a:schemeClr val="bg1"/>
                </a:solidFill>
                <a:effectLst>
                  <a:outerShdw blurRad="38100" dist="38100" dir="2700000" algn="tl">
                    <a:srgbClr val="000000">
                      <a:alpha val="43137"/>
                    </a:srgbClr>
                  </a:outerShdw>
                </a:effectLst>
              </a:rPr>
              <a:t>বিপণনে</a:t>
            </a:r>
            <a:r>
              <a:rPr lang="en-US" sz="4400" dirty="0" smtClean="0">
                <a:solidFill>
                  <a:schemeClr val="bg1"/>
                </a:solidFill>
                <a:effectLst>
                  <a:outerShdw blurRad="38100" dist="38100" dir="2700000" algn="tl">
                    <a:srgbClr val="000000">
                      <a:alpha val="43137"/>
                    </a:srgbClr>
                  </a:outerShdw>
                </a:effectLst>
              </a:rPr>
              <a:t> </a:t>
            </a:r>
            <a:r>
              <a:rPr lang="en-US" sz="4400" dirty="0" err="1" smtClean="0">
                <a:solidFill>
                  <a:schemeClr val="bg1"/>
                </a:solidFill>
                <a:effectLst>
                  <a:outerShdw blurRad="38100" dist="38100" dir="2700000" algn="tl">
                    <a:srgbClr val="000000">
                      <a:alpha val="43137"/>
                    </a:srgbClr>
                  </a:outerShdw>
                </a:effectLst>
              </a:rPr>
              <a:t>সমসাময়িক</a:t>
            </a:r>
            <a:r>
              <a:rPr lang="en-US" sz="4400" dirty="0" smtClean="0">
                <a:solidFill>
                  <a:schemeClr val="bg1"/>
                </a:solidFill>
                <a:effectLst>
                  <a:outerShdw blurRad="38100" dist="38100" dir="2700000" algn="tl">
                    <a:srgbClr val="000000">
                      <a:alpha val="43137"/>
                    </a:srgbClr>
                  </a:outerShdw>
                </a:effectLst>
              </a:rPr>
              <a:t> </a:t>
            </a:r>
            <a:r>
              <a:rPr lang="en-US" sz="4400" dirty="0" err="1" smtClean="0">
                <a:solidFill>
                  <a:schemeClr val="bg1"/>
                </a:solidFill>
                <a:effectLst>
                  <a:outerShdw blurRad="38100" dist="38100" dir="2700000" algn="tl">
                    <a:srgbClr val="000000">
                      <a:alpha val="43137"/>
                    </a:srgbClr>
                  </a:outerShdw>
                </a:effectLst>
              </a:rPr>
              <a:t>বিষয়</a:t>
            </a:r>
            <a:endParaRPr lang="en-US" sz="4400"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676400" y="76200"/>
            <a:ext cx="5943600" cy="1295400"/>
          </a:xfrm>
          <a:prstGeom prst="flowChartAlternateProcess">
            <a:avLst/>
          </a:prstGeom>
          <a:solidFill>
            <a:srgbClr val="11E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0000"/>
                </a:solidFill>
                <a:latin typeface="NikoshBAN" panose="02000000000000000000" pitchFamily="2" charset="0"/>
                <a:cs typeface="NikoshBAN" panose="02000000000000000000" pitchFamily="2" charset="0"/>
              </a:rPr>
              <a:t>একক কাজের সমাধান</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Snip Single Corner Rectangle 4"/>
          <p:cNvSpPr/>
          <p:nvPr/>
        </p:nvSpPr>
        <p:spPr>
          <a:xfrm>
            <a:off x="1066800" y="1447800"/>
            <a:ext cx="7086600" cy="4419600"/>
          </a:xfrm>
          <a:prstGeom prst="snip1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43000" y="1600200"/>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bg1"/>
                </a:solidFill>
                <a:latin typeface="NikoshBAN" panose="02000000000000000000" pitchFamily="2" charset="0"/>
                <a:cs typeface="NikoshBAN" panose="02000000000000000000" pitchFamily="2" charset="0"/>
              </a:rPr>
              <a:t>১</a:t>
            </a:r>
            <a:r>
              <a:rPr lang="en-US" sz="2800" dirty="0" smtClean="0">
                <a:solidFill>
                  <a:schemeClr val="bg1"/>
                </a:solidFill>
                <a:latin typeface="NikoshBAN" panose="02000000000000000000" pitchFamily="2" charset="0"/>
                <a:cs typeface="NikoshBAN" panose="02000000000000000000" pitchFamily="2" charset="0"/>
              </a:rPr>
              <a:t>।</a:t>
            </a:r>
            <a:r>
              <a:rPr lang="en-US" sz="2800" dirty="0" err="1" smtClean="0">
                <a:solidFill>
                  <a:schemeClr val="bg1"/>
                </a:solidFill>
                <a:latin typeface="NikoshBAN" panose="02000000000000000000" pitchFamily="2" charset="0"/>
                <a:cs typeface="NikoshBAN" panose="02000000000000000000" pitchFamily="2" charset="0"/>
              </a:rPr>
              <a:t>প্রত্যক্ষ</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বিপণন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তাৎক্ষণিক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যোগাযোগের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মাধ্যম</a:t>
            </a:r>
            <a:r>
              <a:rPr lang="en-US"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sp>
        <p:nvSpPr>
          <p:cNvPr id="7" name="Rounded Rectangle 6"/>
          <p:cNvSpPr/>
          <p:nvPr/>
        </p:nvSpPr>
        <p:spPr>
          <a:xfrm>
            <a:off x="1143000" y="3065318"/>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rgbClr val="002060"/>
                </a:solidFill>
                <a:latin typeface="NikoshBAN" panose="02000000000000000000" pitchFamily="2" charset="0"/>
                <a:cs typeface="NikoshBAN" panose="02000000000000000000" pitchFamily="2" charset="0"/>
              </a:rPr>
              <a:t>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ইহা</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কোন</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গণযোগযোগ</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নয়</a:t>
            </a: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8" name="Rounded Rectangle 7"/>
          <p:cNvSpPr/>
          <p:nvPr/>
        </p:nvSpPr>
        <p:spPr>
          <a:xfrm>
            <a:off x="1143000" y="4572000"/>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rgbClr val="FF0000"/>
                </a:solidFill>
                <a:latin typeface="NikoshBAN" panose="02000000000000000000" pitchFamily="2" charset="0"/>
                <a:cs typeface="NikoshBAN" panose="02000000000000000000" pitchFamily="2" charset="0"/>
              </a:rPr>
              <a:t>৩</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ইহা</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প্রতিষ্ঠানের</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সুনাম</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বৃদ্ধি</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করে</a:t>
            </a:r>
            <a:r>
              <a:rPr lang="en-US" sz="2800" dirty="0" smtClean="0">
                <a:solidFill>
                  <a:srgbClr val="FF0000"/>
                </a:solidFill>
                <a:latin typeface="NikoshBAN" panose="02000000000000000000" pitchFamily="2" charset="0"/>
                <a:cs typeface="NikoshBAN" panose="02000000000000000000" pitchFamily="2" charset="0"/>
              </a:rPr>
              <a:t>।</a:t>
            </a:r>
            <a:endParaRPr lang="en-US" sz="2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14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down)">
                                      <p:cBhvr>
                                        <p:cTn id="27" dur="500"/>
                                        <p:tgtEl>
                                          <p:spTgt spid="8">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0" presetClass="exit" presetSubtype="0" fill="hold" grpId="1" nodeType="clickEffect">
                                  <p:stCondLst>
                                    <p:cond delay="0"/>
                                  </p:stCondLst>
                                  <p:childTnLst>
                                    <p:animEffect transition="out" filter="wedge">
                                      <p:cBhvr>
                                        <p:cTn id="39" dur="2000"/>
                                        <p:tgtEl>
                                          <p:spTgt spid="5"/>
                                        </p:tgtEl>
                                      </p:cBhvr>
                                    </p:animEffect>
                                    <p:set>
                                      <p:cBhvr>
                                        <p:cTn id="40" dur="1" fill="hold">
                                          <p:stCondLst>
                                            <p:cond delay="1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0" presetClass="exit" presetSubtype="0" fill="hold" grpId="1" nodeType="clickEffect">
                                  <p:stCondLst>
                                    <p:cond delay="0"/>
                                  </p:stCondLst>
                                  <p:childTnLst>
                                    <p:animEffect transition="out" filter="wedge">
                                      <p:cBhvr>
                                        <p:cTn id="44" dur="2000"/>
                                        <p:tgtEl>
                                          <p:spTgt spid="6"/>
                                        </p:tgtEl>
                                      </p:cBhvr>
                                    </p:animEffect>
                                    <p:set>
                                      <p:cBhvr>
                                        <p:cTn id="45" dur="1" fill="hold">
                                          <p:stCondLst>
                                            <p:cond delay="19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0" presetClass="exit" presetSubtype="0" fill="hold" grpId="1" nodeType="clickEffect">
                                  <p:stCondLst>
                                    <p:cond delay="0"/>
                                  </p:stCondLst>
                                  <p:childTnLst>
                                    <p:animEffect transition="out" filter="wedge">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0" presetClass="exit" presetSubtype="0" fill="hold" grpId="1" nodeType="clickEffect">
                                  <p:stCondLst>
                                    <p:cond delay="0"/>
                                  </p:stCondLst>
                                  <p:childTnLst>
                                    <p:animEffect transition="out" filter="wedge">
                                      <p:cBhvr>
                                        <p:cTn id="54" dur="2000"/>
                                        <p:tgtEl>
                                          <p:spTgt spid="8">
                                            <p:txEl>
                                              <p:pRg st="0" end="0"/>
                                            </p:txEl>
                                          </p:spTgt>
                                        </p:tgtEl>
                                      </p:cBhvr>
                                    </p:animEffect>
                                    <p:set>
                                      <p:cBhvr>
                                        <p:cTn id="55" dur="1" fill="hold">
                                          <p:stCondLst>
                                            <p:cond delay="1999"/>
                                          </p:stCondLst>
                                        </p:cTn>
                                        <p:tgtEl>
                                          <p:spTgt spid="8">
                                            <p:txEl>
                                              <p:pRg st="0" end="0"/>
                                            </p:txEl>
                                          </p:spTgt>
                                        </p:tgtEl>
                                        <p:attrNameLst>
                                          <p:attrName>style.visibility</p:attrName>
                                        </p:attrNameLst>
                                      </p:cBhvr>
                                      <p:to>
                                        <p:strVal val="hidden"/>
                                      </p:to>
                                    </p:set>
                                  </p:childTnLst>
                                </p:cTn>
                              </p:par>
                              <p:par>
                                <p:cTn id="56" presetID="20" presetClass="exit" presetSubtype="0" fill="hold" grpId="1" nodeType="withEffect">
                                  <p:stCondLst>
                                    <p:cond delay="0"/>
                                  </p:stCondLst>
                                  <p:childTnLst>
                                    <p:animEffect transition="out" filter="wedge">
                                      <p:cBhvr>
                                        <p:cTn id="57" dur="2000"/>
                                        <p:tgtEl>
                                          <p:spTgt spid="8">
                                            <p:bg/>
                                          </p:spTgt>
                                        </p:tgtEl>
                                      </p:cBhvr>
                                    </p:animEffect>
                                    <p:set>
                                      <p:cBhvr>
                                        <p:cTn id="58" dur="1" fill="hold">
                                          <p:stCondLst>
                                            <p:cond delay="1999"/>
                                          </p:stCondLst>
                                        </p:cTn>
                                        <p:tgtEl>
                                          <p:spTgt spid="8">
                                            <p:bg/>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2"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 calcmode="lin" valueType="num">
                                      <p:cBhvr>
                                        <p:cTn id="65" dur="1000" fill="hold"/>
                                        <p:tgtEl>
                                          <p:spTgt spid="4"/>
                                        </p:tgtEl>
                                        <p:attrNameLst>
                                          <p:attrName>style.rotation</p:attrName>
                                        </p:attrNameLst>
                                      </p:cBhvr>
                                      <p:tavLst>
                                        <p:tav tm="0">
                                          <p:val>
                                            <p:fltVal val="90"/>
                                          </p:val>
                                        </p:tav>
                                        <p:tav tm="100000">
                                          <p:val>
                                            <p:fltVal val="0"/>
                                          </p:val>
                                        </p:tav>
                                      </p:tavLst>
                                    </p:anim>
                                    <p:animEffect transition="in" filter="fade">
                                      <p:cBhvr>
                                        <p:cTn id="66" dur="1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2"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2"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fltVal val="0"/>
                                          </p:val>
                                        </p:tav>
                                        <p:tav tm="100000">
                                          <p:val>
                                            <p:strVal val="#ppt_w"/>
                                          </p:val>
                                        </p:tav>
                                      </p:tavLst>
                                    </p:anim>
                                    <p:anim calcmode="lin" valueType="num">
                                      <p:cBhvr>
                                        <p:cTn id="90" dur="1000" fill="hold"/>
                                        <p:tgtEl>
                                          <p:spTgt spid="7"/>
                                        </p:tgtEl>
                                        <p:attrNameLst>
                                          <p:attrName>ppt_h</p:attrName>
                                        </p:attrNameLst>
                                      </p:cBhvr>
                                      <p:tavLst>
                                        <p:tav tm="0">
                                          <p:val>
                                            <p:fltVal val="0"/>
                                          </p:val>
                                        </p:tav>
                                        <p:tav tm="100000">
                                          <p:val>
                                            <p:strVal val="#ppt_h"/>
                                          </p:val>
                                        </p:tav>
                                      </p:tavLst>
                                    </p:anim>
                                    <p:anim calcmode="lin" valueType="num">
                                      <p:cBhvr>
                                        <p:cTn id="91" dur="1000" fill="hold"/>
                                        <p:tgtEl>
                                          <p:spTgt spid="7"/>
                                        </p:tgtEl>
                                        <p:attrNameLst>
                                          <p:attrName>style.rotation</p:attrName>
                                        </p:attrNameLst>
                                      </p:cBhvr>
                                      <p:tavLst>
                                        <p:tav tm="0">
                                          <p:val>
                                            <p:fltVal val="90"/>
                                          </p:val>
                                        </p:tav>
                                        <p:tav tm="100000">
                                          <p:val>
                                            <p:fltVal val="0"/>
                                          </p:val>
                                        </p:tav>
                                      </p:tavLst>
                                    </p:anim>
                                    <p:animEffect transition="in" filter="fade">
                                      <p:cBhvr>
                                        <p:cTn id="92" dur="10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2" nodeType="clickEffect">
                                  <p:stCondLst>
                                    <p:cond delay="0"/>
                                  </p:stCondLst>
                                  <p:childTnLst>
                                    <p:set>
                                      <p:cBhvr>
                                        <p:cTn id="96" dur="1" fill="hold">
                                          <p:stCondLst>
                                            <p:cond delay="0"/>
                                          </p:stCondLst>
                                        </p:cTn>
                                        <p:tgtEl>
                                          <p:spTgt spid="8">
                                            <p:bg/>
                                          </p:spTgt>
                                        </p:tgtEl>
                                        <p:attrNameLst>
                                          <p:attrName>style.visibility</p:attrName>
                                        </p:attrNameLst>
                                      </p:cBhvr>
                                      <p:to>
                                        <p:strVal val="visible"/>
                                      </p:to>
                                    </p:set>
                                    <p:animEffect transition="in" filter="wipe(down)">
                                      <p:cBhvr>
                                        <p:cTn id="97" dur="580">
                                          <p:stCondLst>
                                            <p:cond delay="0"/>
                                          </p:stCondLst>
                                        </p:cTn>
                                        <p:tgtEl>
                                          <p:spTgt spid="8">
                                            <p:bg/>
                                          </p:spTgt>
                                        </p:tgtEl>
                                      </p:cBhvr>
                                    </p:animEffect>
                                    <p:anim calcmode="lin" valueType="num">
                                      <p:cBhvr>
                                        <p:cTn id="98"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bg/>
                                          </p:spTgt>
                                        </p:tgtEl>
                                      </p:cBhvr>
                                      <p:to x="100000" y="60000"/>
                                    </p:animScale>
                                    <p:animScale>
                                      <p:cBhvr>
                                        <p:cTn id="104" dur="166" decel="50000">
                                          <p:stCondLst>
                                            <p:cond delay="676"/>
                                          </p:stCondLst>
                                        </p:cTn>
                                        <p:tgtEl>
                                          <p:spTgt spid="8">
                                            <p:bg/>
                                          </p:spTgt>
                                        </p:tgtEl>
                                      </p:cBhvr>
                                      <p:to x="100000" y="100000"/>
                                    </p:animScale>
                                    <p:animScale>
                                      <p:cBhvr>
                                        <p:cTn id="105" dur="26">
                                          <p:stCondLst>
                                            <p:cond delay="1312"/>
                                          </p:stCondLst>
                                        </p:cTn>
                                        <p:tgtEl>
                                          <p:spTgt spid="8">
                                            <p:bg/>
                                          </p:spTgt>
                                        </p:tgtEl>
                                      </p:cBhvr>
                                      <p:to x="100000" y="80000"/>
                                    </p:animScale>
                                    <p:animScale>
                                      <p:cBhvr>
                                        <p:cTn id="106" dur="166" decel="50000">
                                          <p:stCondLst>
                                            <p:cond delay="1338"/>
                                          </p:stCondLst>
                                        </p:cTn>
                                        <p:tgtEl>
                                          <p:spTgt spid="8">
                                            <p:bg/>
                                          </p:spTgt>
                                        </p:tgtEl>
                                      </p:cBhvr>
                                      <p:to x="100000" y="100000"/>
                                    </p:animScale>
                                    <p:animScale>
                                      <p:cBhvr>
                                        <p:cTn id="107" dur="26">
                                          <p:stCondLst>
                                            <p:cond delay="1642"/>
                                          </p:stCondLst>
                                        </p:cTn>
                                        <p:tgtEl>
                                          <p:spTgt spid="8">
                                            <p:bg/>
                                          </p:spTgt>
                                        </p:tgtEl>
                                      </p:cBhvr>
                                      <p:to x="100000" y="90000"/>
                                    </p:animScale>
                                    <p:animScale>
                                      <p:cBhvr>
                                        <p:cTn id="108" dur="166" decel="50000">
                                          <p:stCondLst>
                                            <p:cond delay="1668"/>
                                          </p:stCondLst>
                                        </p:cTn>
                                        <p:tgtEl>
                                          <p:spTgt spid="8">
                                            <p:bg/>
                                          </p:spTgt>
                                        </p:tgtEl>
                                      </p:cBhvr>
                                      <p:to x="100000" y="100000"/>
                                    </p:animScale>
                                    <p:animScale>
                                      <p:cBhvr>
                                        <p:cTn id="109" dur="26">
                                          <p:stCondLst>
                                            <p:cond delay="1808"/>
                                          </p:stCondLst>
                                        </p:cTn>
                                        <p:tgtEl>
                                          <p:spTgt spid="8">
                                            <p:bg/>
                                          </p:spTgt>
                                        </p:tgtEl>
                                      </p:cBhvr>
                                      <p:to x="100000" y="95000"/>
                                    </p:animScale>
                                    <p:animScale>
                                      <p:cBhvr>
                                        <p:cTn id="110" dur="166" decel="50000">
                                          <p:stCondLst>
                                            <p:cond delay="1834"/>
                                          </p:stCondLst>
                                        </p:cTn>
                                        <p:tgtEl>
                                          <p:spTgt spid="8">
                                            <p:bg/>
                                          </p:spTgt>
                                        </p:tgtEl>
                                      </p:cBhvr>
                                      <p:to x="100000" y="100000"/>
                                    </p:animScale>
                                  </p:childTnLst>
                                </p:cTn>
                              </p:par>
                              <p:par>
                                <p:cTn id="111" presetID="26" presetClass="entr" presetSubtype="0" fill="hold" grpId="2" nodeType="withEffect">
                                  <p:stCondLst>
                                    <p:cond delay="0"/>
                                  </p:stCondLst>
                                  <p:childTnLst>
                                    <p:set>
                                      <p:cBhvr>
                                        <p:cTn id="112" dur="1" fill="hold">
                                          <p:stCondLst>
                                            <p:cond delay="0"/>
                                          </p:stCondLst>
                                        </p:cTn>
                                        <p:tgtEl>
                                          <p:spTgt spid="8">
                                            <p:txEl>
                                              <p:pRg st="0" end="0"/>
                                            </p:txEl>
                                          </p:spTgt>
                                        </p:tgtEl>
                                        <p:attrNameLst>
                                          <p:attrName>style.visibility</p:attrName>
                                        </p:attrNameLst>
                                      </p:cBhvr>
                                      <p:to>
                                        <p:strVal val="visible"/>
                                      </p:to>
                                    </p:set>
                                    <p:animEffect transition="in" filter="wipe(down)">
                                      <p:cBhvr>
                                        <p:cTn id="113" dur="580">
                                          <p:stCondLst>
                                            <p:cond delay="0"/>
                                          </p:stCondLst>
                                        </p:cTn>
                                        <p:tgtEl>
                                          <p:spTgt spid="8">
                                            <p:txEl>
                                              <p:pRg st="0" end="0"/>
                                            </p:txEl>
                                          </p:spTgt>
                                        </p:tgtEl>
                                      </p:cBhvr>
                                    </p:animEffect>
                                    <p:anim calcmode="lin" valueType="num">
                                      <p:cBhvr>
                                        <p:cTn id="11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8">
                                            <p:txEl>
                                              <p:pRg st="0" end="0"/>
                                            </p:txEl>
                                          </p:spTgt>
                                        </p:tgtEl>
                                      </p:cBhvr>
                                      <p:to x="100000" y="60000"/>
                                    </p:animScale>
                                    <p:animScale>
                                      <p:cBhvr>
                                        <p:cTn id="120" dur="166" decel="50000">
                                          <p:stCondLst>
                                            <p:cond delay="676"/>
                                          </p:stCondLst>
                                        </p:cTn>
                                        <p:tgtEl>
                                          <p:spTgt spid="8">
                                            <p:txEl>
                                              <p:pRg st="0" end="0"/>
                                            </p:txEl>
                                          </p:spTgt>
                                        </p:tgtEl>
                                      </p:cBhvr>
                                      <p:to x="100000" y="100000"/>
                                    </p:animScale>
                                    <p:animScale>
                                      <p:cBhvr>
                                        <p:cTn id="121" dur="26">
                                          <p:stCondLst>
                                            <p:cond delay="1312"/>
                                          </p:stCondLst>
                                        </p:cTn>
                                        <p:tgtEl>
                                          <p:spTgt spid="8">
                                            <p:txEl>
                                              <p:pRg st="0" end="0"/>
                                            </p:txEl>
                                          </p:spTgt>
                                        </p:tgtEl>
                                      </p:cBhvr>
                                      <p:to x="100000" y="80000"/>
                                    </p:animScale>
                                    <p:animScale>
                                      <p:cBhvr>
                                        <p:cTn id="122" dur="166" decel="50000">
                                          <p:stCondLst>
                                            <p:cond delay="1338"/>
                                          </p:stCondLst>
                                        </p:cTn>
                                        <p:tgtEl>
                                          <p:spTgt spid="8">
                                            <p:txEl>
                                              <p:pRg st="0" end="0"/>
                                            </p:txEl>
                                          </p:spTgt>
                                        </p:tgtEl>
                                      </p:cBhvr>
                                      <p:to x="100000" y="100000"/>
                                    </p:animScale>
                                    <p:animScale>
                                      <p:cBhvr>
                                        <p:cTn id="123" dur="26">
                                          <p:stCondLst>
                                            <p:cond delay="1642"/>
                                          </p:stCondLst>
                                        </p:cTn>
                                        <p:tgtEl>
                                          <p:spTgt spid="8">
                                            <p:txEl>
                                              <p:pRg st="0" end="0"/>
                                            </p:txEl>
                                          </p:spTgt>
                                        </p:tgtEl>
                                      </p:cBhvr>
                                      <p:to x="100000" y="90000"/>
                                    </p:animScale>
                                    <p:animScale>
                                      <p:cBhvr>
                                        <p:cTn id="124" dur="166" decel="50000">
                                          <p:stCondLst>
                                            <p:cond delay="1668"/>
                                          </p:stCondLst>
                                        </p:cTn>
                                        <p:tgtEl>
                                          <p:spTgt spid="8">
                                            <p:txEl>
                                              <p:pRg st="0" end="0"/>
                                            </p:txEl>
                                          </p:spTgt>
                                        </p:tgtEl>
                                      </p:cBhvr>
                                      <p:to x="100000" y="100000"/>
                                    </p:animScale>
                                    <p:animScale>
                                      <p:cBhvr>
                                        <p:cTn id="125" dur="26">
                                          <p:stCondLst>
                                            <p:cond delay="1808"/>
                                          </p:stCondLst>
                                        </p:cTn>
                                        <p:tgtEl>
                                          <p:spTgt spid="8">
                                            <p:txEl>
                                              <p:pRg st="0" end="0"/>
                                            </p:txEl>
                                          </p:spTgt>
                                        </p:tgtEl>
                                      </p:cBhvr>
                                      <p:to x="100000" y="95000"/>
                                    </p:animScale>
                                    <p:animScale>
                                      <p:cBhvr>
                                        <p:cTn id="126" dur="166" decel="50000">
                                          <p:stCondLst>
                                            <p:cond delay="1834"/>
                                          </p:stCondLst>
                                        </p:cTn>
                                        <p:tgtEl>
                                          <p:spTgt spid="8">
                                            <p:txEl>
                                              <p:pRg st="0" end="0"/>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3" nodeType="click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p:cTn id="131" dur="1000" fill="hold"/>
                                        <p:tgtEl>
                                          <p:spTgt spid="4"/>
                                        </p:tgtEl>
                                        <p:attrNameLst>
                                          <p:attrName>ppt_w</p:attrName>
                                        </p:attrNameLst>
                                      </p:cBhvr>
                                      <p:tavLst>
                                        <p:tav tm="0">
                                          <p:val>
                                            <p:fltVal val="0"/>
                                          </p:val>
                                        </p:tav>
                                        <p:tav tm="100000">
                                          <p:val>
                                            <p:strVal val="#ppt_w"/>
                                          </p:val>
                                        </p:tav>
                                      </p:tavLst>
                                    </p:anim>
                                    <p:anim calcmode="lin" valueType="num">
                                      <p:cBhvr>
                                        <p:cTn id="132" dur="1000" fill="hold"/>
                                        <p:tgtEl>
                                          <p:spTgt spid="4"/>
                                        </p:tgtEl>
                                        <p:attrNameLst>
                                          <p:attrName>ppt_h</p:attrName>
                                        </p:attrNameLst>
                                      </p:cBhvr>
                                      <p:tavLst>
                                        <p:tav tm="0">
                                          <p:val>
                                            <p:fltVal val="0"/>
                                          </p:val>
                                        </p:tav>
                                        <p:tav tm="100000">
                                          <p:val>
                                            <p:strVal val="#ppt_h"/>
                                          </p:val>
                                        </p:tav>
                                      </p:tavLst>
                                    </p:anim>
                                    <p:anim calcmode="lin" valueType="num">
                                      <p:cBhvr>
                                        <p:cTn id="133" dur="1000" fill="hold"/>
                                        <p:tgtEl>
                                          <p:spTgt spid="4"/>
                                        </p:tgtEl>
                                        <p:attrNameLst>
                                          <p:attrName>style.rotation</p:attrName>
                                        </p:attrNameLst>
                                      </p:cBhvr>
                                      <p:tavLst>
                                        <p:tav tm="0">
                                          <p:val>
                                            <p:fltVal val="90"/>
                                          </p:val>
                                        </p:tav>
                                        <p:tav tm="100000">
                                          <p:val>
                                            <p:fltVal val="0"/>
                                          </p:val>
                                        </p:tav>
                                      </p:tavLst>
                                    </p:anim>
                                    <p:animEffect transition="in" filter="fade">
                                      <p:cBhvr>
                                        <p:cTn id="134" dur="1000"/>
                                        <p:tgtEl>
                                          <p:spTgt spid="4"/>
                                        </p:tgtEl>
                                      </p:cBhvr>
                                    </p:animEffect>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3" nodeType="click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wipe(down)">
                                      <p:cBhvr>
                                        <p:cTn id="139" dur="580">
                                          <p:stCondLst>
                                            <p:cond delay="0"/>
                                          </p:stCondLst>
                                        </p:cTn>
                                        <p:tgtEl>
                                          <p:spTgt spid="6"/>
                                        </p:tgtEl>
                                      </p:cBhvr>
                                    </p:animEffect>
                                    <p:anim calcmode="lin" valueType="num">
                                      <p:cBhvr>
                                        <p:cTn id="1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5" dur="26">
                                          <p:stCondLst>
                                            <p:cond delay="650"/>
                                          </p:stCondLst>
                                        </p:cTn>
                                        <p:tgtEl>
                                          <p:spTgt spid="6"/>
                                        </p:tgtEl>
                                      </p:cBhvr>
                                      <p:to x="100000" y="60000"/>
                                    </p:animScale>
                                    <p:animScale>
                                      <p:cBhvr>
                                        <p:cTn id="146" dur="166" decel="50000">
                                          <p:stCondLst>
                                            <p:cond delay="676"/>
                                          </p:stCondLst>
                                        </p:cTn>
                                        <p:tgtEl>
                                          <p:spTgt spid="6"/>
                                        </p:tgtEl>
                                      </p:cBhvr>
                                      <p:to x="100000" y="100000"/>
                                    </p:animScale>
                                    <p:animScale>
                                      <p:cBhvr>
                                        <p:cTn id="147" dur="26">
                                          <p:stCondLst>
                                            <p:cond delay="1312"/>
                                          </p:stCondLst>
                                        </p:cTn>
                                        <p:tgtEl>
                                          <p:spTgt spid="6"/>
                                        </p:tgtEl>
                                      </p:cBhvr>
                                      <p:to x="100000" y="80000"/>
                                    </p:animScale>
                                    <p:animScale>
                                      <p:cBhvr>
                                        <p:cTn id="148" dur="166" decel="50000">
                                          <p:stCondLst>
                                            <p:cond delay="1338"/>
                                          </p:stCondLst>
                                        </p:cTn>
                                        <p:tgtEl>
                                          <p:spTgt spid="6"/>
                                        </p:tgtEl>
                                      </p:cBhvr>
                                      <p:to x="100000" y="100000"/>
                                    </p:animScale>
                                    <p:animScale>
                                      <p:cBhvr>
                                        <p:cTn id="149" dur="26">
                                          <p:stCondLst>
                                            <p:cond delay="1642"/>
                                          </p:stCondLst>
                                        </p:cTn>
                                        <p:tgtEl>
                                          <p:spTgt spid="6"/>
                                        </p:tgtEl>
                                      </p:cBhvr>
                                      <p:to x="100000" y="90000"/>
                                    </p:animScale>
                                    <p:animScale>
                                      <p:cBhvr>
                                        <p:cTn id="150" dur="166" decel="50000">
                                          <p:stCondLst>
                                            <p:cond delay="1668"/>
                                          </p:stCondLst>
                                        </p:cTn>
                                        <p:tgtEl>
                                          <p:spTgt spid="6"/>
                                        </p:tgtEl>
                                      </p:cBhvr>
                                      <p:to x="100000" y="100000"/>
                                    </p:animScale>
                                    <p:animScale>
                                      <p:cBhvr>
                                        <p:cTn id="151" dur="26">
                                          <p:stCondLst>
                                            <p:cond delay="1808"/>
                                          </p:stCondLst>
                                        </p:cTn>
                                        <p:tgtEl>
                                          <p:spTgt spid="6"/>
                                        </p:tgtEl>
                                      </p:cBhvr>
                                      <p:to x="100000" y="95000"/>
                                    </p:animScale>
                                    <p:animScale>
                                      <p:cBhvr>
                                        <p:cTn id="152" dur="166" decel="50000">
                                          <p:stCondLst>
                                            <p:cond delay="1834"/>
                                          </p:stCondLst>
                                        </p:cTn>
                                        <p:tgtEl>
                                          <p:spTgt spid="6"/>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3" nodeType="click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wipe(down)">
                                      <p:cBhvr>
                                        <p:cTn id="157" dur="580">
                                          <p:stCondLst>
                                            <p:cond delay="0"/>
                                          </p:stCondLst>
                                        </p:cTn>
                                        <p:tgtEl>
                                          <p:spTgt spid="7"/>
                                        </p:tgtEl>
                                      </p:cBhvr>
                                    </p:animEffect>
                                    <p:anim calcmode="lin" valueType="num">
                                      <p:cBhvr>
                                        <p:cTn id="1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3" dur="26">
                                          <p:stCondLst>
                                            <p:cond delay="650"/>
                                          </p:stCondLst>
                                        </p:cTn>
                                        <p:tgtEl>
                                          <p:spTgt spid="7"/>
                                        </p:tgtEl>
                                      </p:cBhvr>
                                      <p:to x="100000" y="60000"/>
                                    </p:animScale>
                                    <p:animScale>
                                      <p:cBhvr>
                                        <p:cTn id="164" dur="166" decel="50000">
                                          <p:stCondLst>
                                            <p:cond delay="676"/>
                                          </p:stCondLst>
                                        </p:cTn>
                                        <p:tgtEl>
                                          <p:spTgt spid="7"/>
                                        </p:tgtEl>
                                      </p:cBhvr>
                                      <p:to x="100000" y="100000"/>
                                    </p:animScale>
                                    <p:animScale>
                                      <p:cBhvr>
                                        <p:cTn id="165" dur="26">
                                          <p:stCondLst>
                                            <p:cond delay="1312"/>
                                          </p:stCondLst>
                                        </p:cTn>
                                        <p:tgtEl>
                                          <p:spTgt spid="7"/>
                                        </p:tgtEl>
                                      </p:cBhvr>
                                      <p:to x="100000" y="80000"/>
                                    </p:animScale>
                                    <p:animScale>
                                      <p:cBhvr>
                                        <p:cTn id="166" dur="166" decel="50000">
                                          <p:stCondLst>
                                            <p:cond delay="1338"/>
                                          </p:stCondLst>
                                        </p:cTn>
                                        <p:tgtEl>
                                          <p:spTgt spid="7"/>
                                        </p:tgtEl>
                                      </p:cBhvr>
                                      <p:to x="100000" y="100000"/>
                                    </p:animScale>
                                    <p:animScale>
                                      <p:cBhvr>
                                        <p:cTn id="167" dur="26">
                                          <p:stCondLst>
                                            <p:cond delay="1642"/>
                                          </p:stCondLst>
                                        </p:cTn>
                                        <p:tgtEl>
                                          <p:spTgt spid="7"/>
                                        </p:tgtEl>
                                      </p:cBhvr>
                                      <p:to x="100000" y="90000"/>
                                    </p:animScale>
                                    <p:animScale>
                                      <p:cBhvr>
                                        <p:cTn id="168" dur="166" decel="50000">
                                          <p:stCondLst>
                                            <p:cond delay="1668"/>
                                          </p:stCondLst>
                                        </p:cTn>
                                        <p:tgtEl>
                                          <p:spTgt spid="7"/>
                                        </p:tgtEl>
                                      </p:cBhvr>
                                      <p:to x="100000" y="100000"/>
                                    </p:animScale>
                                    <p:animScale>
                                      <p:cBhvr>
                                        <p:cTn id="169" dur="26">
                                          <p:stCondLst>
                                            <p:cond delay="1808"/>
                                          </p:stCondLst>
                                        </p:cTn>
                                        <p:tgtEl>
                                          <p:spTgt spid="7"/>
                                        </p:tgtEl>
                                      </p:cBhvr>
                                      <p:to x="100000" y="95000"/>
                                    </p:animScale>
                                    <p:animScale>
                                      <p:cBhvr>
                                        <p:cTn id="170" dur="166" decel="50000">
                                          <p:stCondLst>
                                            <p:cond delay="1834"/>
                                          </p:stCondLst>
                                        </p:cTn>
                                        <p:tgtEl>
                                          <p:spTgt spid="7"/>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3" nodeType="clickEffect">
                                  <p:stCondLst>
                                    <p:cond delay="0"/>
                                  </p:stCondLst>
                                  <p:childTnLst>
                                    <p:set>
                                      <p:cBhvr>
                                        <p:cTn id="174" dur="1" fill="hold">
                                          <p:stCondLst>
                                            <p:cond delay="0"/>
                                          </p:stCondLst>
                                        </p:cTn>
                                        <p:tgtEl>
                                          <p:spTgt spid="8">
                                            <p:bg/>
                                          </p:spTgt>
                                        </p:tgtEl>
                                        <p:attrNameLst>
                                          <p:attrName>style.visibility</p:attrName>
                                        </p:attrNameLst>
                                      </p:cBhvr>
                                      <p:to>
                                        <p:strVal val="visible"/>
                                      </p:to>
                                    </p:set>
                                    <p:animEffect transition="in" filter="wipe(down)">
                                      <p:cBhvr>
                                        <p:cTn id="175" dur="580">
                                          <p:stCondLst>
                                            <p:cond delay="0"/>
                                          </p:stCondLst>
                                        </p:cTn>
                                        <p:tgtEl>
                                          <p:spTgt spid="8">
                                            <p:bg/>
                                          </p:spTgt>
                                        </p:tgtEl>
                                      </p:cBhvr>
                                    </p:animEffect>
                                    <p:anim calcmode="lin" valueType="num">
                                      <p:cBhvr>
                                        <p:cTn id="176"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8">
                                            <p:bg/>
                                          </p:spTgt>
                                        </p:tgtEl>
                                      </p:cBhvr>
                                      <p:to x="100000" y="60000"/>
                                    </p:animScale>
                                    <p:animScale>
                                      <p:cBhvr>
                                        <p:cTn id="182" dur="166" decel="50000">
                                          <p:stCondLst>
                                            <p:cond delay="676"/>
                                          </p:stCondLst>
                                        </p:cTn>
                                        <p:tgtEl>
                                          <p:spTgt spid="8">
                                            <p:bg/>
                                          </p:spTgt>
                                        </p:tgtEl>
                                      </p:cBhvr>
                                      <p:to x="100000" y="100000"/>
                                    </p:animScale>
                                    <p:animScale>
                                      <p:cBhvr>
                                        <p:cTn id="183" dur="26">
                                          <p:stCondLst>
                                            <p:cond delay="1312"/>
                                          </p:stCondLst>
                                        </p:cTn>
                                        <p:tgtEl>
                                          <p:spTgt spid="8">
                                            <p:bg/>
                                          </p:spTgt>
                                        </p:tgtEl>
                                      </p:cBhvr>
                                      <p:to x="100000" y="80000"/>
                                    </p:animScale>
                                    <p:animScale>
                                      <p:cBhvr>
                                        <p:cTn id="184" dur="166" decel="50000">
                                          <p:stCondLst>
                                            <p:cond delay="1338"/>
                                          </p:stCondLst>
                                        </p:cTn>
                                        <p:tgtEl>
                                          <p:spTgt spid="8">
                                            <p:bg/>
                                          </p:spTgt>
                                        </p:tgtEl>
                                      </p:cBhvr>
                                      <p:to x="100000" y="100000"/>
                                    </p:animScale>
                                    <p:animScale>
                                      <p:cBhvr>
                                        <p:cTn id="185" dur="26">
                                          <p:stCondLst>
                                            <p:cond delay="1642"/>
                                          </p:stCondLst>
                                        </p:cTn>
                                        <p:tgtEl>
                                          <p:spTgt spid="8">
                                            <p:bg/>
                                          </p:spTgt>
                                        </p:tgtEl>
                                      </p:cBhvr>
                                      <p:to x="100000" y="90000"/>
                                    </p:animScale>
                                    <p:animScale>
                                      <p:cBhvr>
                                        <p:cTn id="186" dur="166" decel="50000">
                                          <p:stCondLst>
                                            <p:cond delay="1668"/>
                                          </p:stCondLst>
                                        </p:cTn>
                                        <p:tgtEl>
                                          <p:spTgt spid="8">
                                            <p:bg/>
                                          </p:spTgt>
                                        </p:tgtEl>
                                      </p:cBhvr>
                                      <p:to x="100000" y="100000"/>
                                    </p:animScale>
                                    <p:animScale>
                                      <p:cBhvr>
                                        <p:cTn id="187" dur="26">
                                          <p:stCondLst>
                                            <p:cond delay="1808"/>
                                          </p:stCondLst>
                                        </p:cTn>
                                        <p:tgtEl>
                                          <p:spTgt spid="8">
                                            <p:bg/>
                                          </p:spTgt>
                                        </p:tgtEl>
                                      </p:cBhvr>
                                      <p:to x="100000" y="95000"/>
                                    </p:animScale>
                                    <p:animScale>
                                      <p:cBhvr>
                                        <p:cTn id="188" dur="166" decel="50000">
                                          <p:stCondLst>
                                            <p:cond delay="1834"/>
                                          </p:stCondLst>
                                        </p:cTn>
                                        <p:tgtEl>
                                          <p:spTgt spid="8">
                                            <p:bg/>
                                          </p:spTgt>
                                        </p:tgtEl>
                                      </p:cBhvr>
                                      <p:to x="100000" y="100000"/>
                                    </p:animScale>
                                  </p:childTnLst>
                                </p:cTn>
                              </p:par>
                              <p:par>
                                <p:cTn id="189" presetID="26" presetClass="entr" presetSubtype="0" fill="hold" grpId="3" nodeType="withEffect">
                                  <p:stCondLst>
                                    <p:cond delay="0"/>
                                  </p:stCondLst>
                                  <p:childTnLst>
                                    <p:set>
                                      <p:cBhvr>
                                        <p:cTn id="190" dur="1" fill="hold">
                                          <p:stCondLst>
                                            <p:cond delay="0"/>
                                          </p:stCondLst>
                                        </p:cTn>
                                        <p:tgtEl>
                                          <p:spTgt spid="8">
                                            <p:txEl>
                                              <p:pRg st="0" end="0"/>
                                            </p:txEl>
                                          </p:spTgt>
                                        </p:tgtEl>
                                        <p:attrNameLst>
                                          <p:attrName>style.visibility</p:attrName>
                                        </p:attrNameLst>
                                      </p:cBhvr>
                                      <p:to>
                                        <p:strVal val="visible"/>
                                      </p:to>
                                    </p:set>
                                    <p:animEffect transition="in" filter="wipe(down)">
                                      <p:cBhvr>
                                        <p:cTn id="191" dur="580">
                                          <p:stCondLst>
                                            <p:cond delay="0"/>
                                          </p:stCondLst>
                                        </p:cTn>
                                        <p:tgtEl>
                                          <p:spTgt spid="8">
                                            <p:txEl>
                                              <p:pRg st="0" end="0"/>
                                            </p:txEl>
                                          </p:spTgt>
                                        </p:tgtEl>
                                      </p:cBhvr>
                                    </p:animEffect>
                                    <p:anim calcmode="lin" valueType="num">
                                      <p:cBhvr>
                                        <p:cTn id="19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8">
                                            <p:txEl>
                                              <p:pRg st="0" end="0"/>
                                            </p:txEl>
                                          </p:spTgt>
                                        </p:tgtEl>
                                      </p:cBhvr>
                                      <p:to x="100000" y="60000"/>
                                    </p:animScale>
                                    <p:animScale>
                                      <p:cBhvr>
                                        <p:cTn id="198" dur="166" decel="50000">
                                          <p:stCondLst>
                                            <p:cond delay="676"/>
                                          </p:stCondLst>
                                        </p:cTn>
                                        <p:tgtEl>
                                          <p:spTgt spid="8">
                                            <p:txEl>
                                              <p:pRg st="0" end="0"/>
                                            </p:txEl>
                                          </p:spTgt>
                                        </p:tgtEl>
                                      </p:cBhvr>
                                      <p:to x="100000" y="100000"/>
                                    </p:animScale>
                                    <p:animScale>
                                      <p:cBhvr>
                                        <p:cTn id="199" dur="26">
                                          <p:stCondLst>
                                            <p:cond delay="1312"/>
                                          </p:stCondLst>
                                        </p:cTn>
                                        <p:tgtEl>
                                          <p:spTgt spid="8">
                                            <p:txEl>
                                              <p:pRg st="0" end="0"/>
                                            </p:txEl>
                                          </p:spTgt>
                                        </p:tgtEl>
                                      </p:cBhvr>
                                      <p:to x="100000" y="80000"/>
                                    </p:animScale>
                                    <p:animScale>
                                      <p:cBhvr>
                                        <p:cTn id="200" dur="166" decel="50000">
                                          <p:stCondLst>
                                            <p:cond delay="1338"/>
                                          </p:stCondLst>
                                        </p:cTn>
                                        <p:tgtEl>
                                          <p:spTgt spid="8">
                                            <p:txEl>
                                              <p:pRg st="0" end="0"/>
                                            </p:txEl>
                                          </p:spTgt>
                                        </p:tgtEl>
                                      </p:cBhvr>
                                      <p:to x="100000" y="100000"/>
                                    </p:animScale>
                                    <p:animScale>
                                      <p:cBhvr>
                                        <p:cTn id="201" dur="26">
                                          <p:stCondLst>
                                            <p:cond delay="1642"/>
                                          </p:stCondLst>
                                        </p:cTn>
                                        <p:tgtEl>
                                          <p:spTgt spid="8">
                                            <p:txEl>
                                              <p:pRg st="0" end="0"/>
                                            </p:txEl>
                                          </p:spTgt>
                                        </p:tgtEl>
                                      </p:cBhvr>
                                      <p:to x="100000" y="90000"/>
                                    </p:animScale>
                                    <p:animScale>
                                      <p:cBhvr>
                                        <p:cTn id="202" dur="166" decel="50000">
                                          <p:stCondLst>
                                            <p:cond delay="1668"/>
                                          </p:stCondLst>
                                        </p:cTn>
                                        <p:tgtEl>
                                          <p:spTgt spid="8">
                                            <p:txEl>
                                              <p:pRg st="0" end="0"/>
                                            </p:txEl>
                                          </p:spTgt>
                                        </p:tgtEl>
                                      </p:cBhvr>
                                      <p:to x="100000" y="100000"/>
                                    </p:animScale>
                                    <p:animScale>
                                      <p:cBhvr>
                                        <p:cTn id="203" dur="26">
                                          <p:stCondLst>
                                            <p:cond delay="1808"/>
                                          </p:stCondLst>
                                        </p:cTn>
                                        <p:tgtEl>
                                          <p:spTgt spid="8">
                                            <p:txEl>
                                              <p:pRg st="0" end="0"/>
                                            </p:txEl>
                                          </p:spTgt>
                                        </p:tgtEl>
                                      </p:cBhvr>
                                      <p:to x="100000" y="95000"/>
                                    </p:animScale>
                                    <p:animScale>
                                      <p:cBhvr>
                                        <p:cTn id="204"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6" grpId="0" animBg="1"/>
      <p:bldP spid="6" grpId="1" animBg="1"/>
      <p:bldP spid="6" grpId="2" animBg="1"/>
      <p:bldP spid="6" grpId="3" animBg="1"/>
      <p:bldP spid="7" grpId="0" animBg="1"/>
      <p:bldP spid="7" grpId="1" animBg="1"/>
      <p:bldP spid="7" grpId="2" animBg="1"/>
      <p:bldP spid="7" grpId="3" animBg="1"/>
      <p:bldP spid="8" grpId="0" build="allAtOnce" animBg="1"/>
      <p:bldP spid="8" grpId="1" build="allAtOnce" animBg="1"/>
      <p:bldP spid="8" grpId="2" build="allAtOnce" animBg="1"/>
      <p:bldP spid="8" grpId="3"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p:cNvSpPr/>
          <p:nvPr/>
        </p:nvSpPr>
        <p:spPr>
          <a:xfrm>
            <a:off x="1342292" y="220394"/>
            <a:ext cx="6535616" cy="1684606"/>
          </a:xfrm>
          <a:prstGeom prst="flowChartPrepar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7200" dirty="0" smtClean="0">
                <a:solidFill>
                  <a:schemeClr val="bg1"/>
                </a:solidFill>
                <a:latin typeface="NikoshBAN" panose="02000000000000000000" pitchFamily="2" charset="0"/>
                <a:cs typeface="NikoshBAN" panose="02000000000000000000" pitchFamily="2" charset="0"/>
              </a:rPr>
              <a:t>দলীয় কাজ</a:t>
            </a:r>
            <a:endParaRPr lang="en-US" sz="7200" dirty="0">
              <a:solidFill>
                <a:schemeClr val="bg1"/>
              </a:solidFill>
              <a:latin typeface="NikoshBAN" panose="02000000000000000000" pitchFamily="2" charset="0"/>
              <a:cs typeface="NikoshBAN" panose="02000000000000000000" pitchFamily="2" charset="0"/>
            </a:endParaRPr>
          </a:p>
        </p:txBody>
      </p:sp>
      <p:sp>
        <p:nvSpPr>
          <p:cNvPr id="5" name="Flowchart: Process 4"/>
          <p:cNvSpPr/>
          <p:nvPr/>
        </p:nvSpPr>
        <p:spPr>
          <a:xfrm>
            <a:off x="1143000" y="2057400"/>
            <a:ext cx="2743200" cy="3962400"/>
          </a:xfrm>
          <a:prstGeom prst="flowChartProcess">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228514" y="2057400"/>
            <a:ext cx="4268372" cy="40386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err="1" smtClean="0">
                <a:latin typeface="NikoshBAN" panose="02000000000000000000" pitchFamily="2" charset="0"/>
                <a:cs typeface="NikoshBAN" panose="02000000000000000000" pitchFamily="2" charset="0"/>
              </a:rPr>
              <a:t>প্রত্যক্ষ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বিপণনের</a:t>
            </a:r>
            <a:r>
              <a:rPr lang="en-US" sz="4000" dirty="0" smtClean="0">
                <a:latin typeface="NikoshBAN" panose="02000000000000000000" pitchFamily="2" charset="0"/>
                <a:cs typeface="NikoshBAN" panose="02000000000000000000" pitchFamily="2" charset="0"/>
              </a:rPr>
              <a:t> ৫ </a:t>
            </a:r>
            <a:r>
              <a:rPr lang="en-US" sz="4000" dirty="0" err="1" smtClean="0">
                <a:latin typeface="NikoshBAN" panose="02000000000000000000" pitchFamily="2" charset="0"/>
                <a:cs typeface="NikoshBAN" panose="02000000000000000000" pitchFamily="2" charset="0"/>
              </a:rPr>
              <a:t>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বৈশিষ্ট্য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94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500"/>
                                        <p:tgtEl>
                                          <p:spTgt spid="6"/>
                                        </p:tgtEl>
                                      </p:cBhvr>
                                    </p:animEffect>
                                    <p:set>
                                      <p:cBhvr>
                                        <p:cTn id="32" dur="1" fill="hold">
                                          <p:stCondLst>
                                            <p:cond delay="2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533400" y="0"/>
            <a:ext cx="80772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bg1"/>
                </a:solidFill>
                <a:latin typeface="NikoshBAN" panose="02000000000000000000" pitchFamily="2" charset="0"/>
                <a:cs typeface="NikoshBAN" panose="02000000000000000000" pitchFamily="2" charset="0"/>
              </a:rPr>
              <a:t>মুল্যায়ন</a:t>
            </a:r>
            <a:endParaRPr lang="en-US" sz="8000" dirty="0">
              <a:solidFill>
                <a:schemeClr val="bg1"/>
              </a:solidFill>
              <a:latin typeface="NikoshBAN" panose="02000000000000000000" pitchFamily="2" charset="0"/>
              <a:cs typeface="NikoshBAN" panose="02000000000000000000" pitchFamily="2" charset="0"/>
            </a:endParaRPr>
          </a:p>
        </p:txBody>
      </p:sp>
      <p:sp>
        <p:nvSpPr>
          <p:cNvPr id="2" name="Rectangle 1"/>
          <p:cNvSpPr/>
          <p:nvPr/>
        </p:nvSpPr>
        <p:spPr>
          <a:xfrm>
            <a:off x="990600" y="2286000"/>
            <a:ext cx="7696200" cy="411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bg1"/>
                </a:solidFill>
                <a:latin typeface="NikoshBAN" panose="02000000000000000000" pitchFamily="2" charset="0"/>
                <a:cs typeface="NikoshBAN" panose="02000000000000000000" pitchFamily="2" charset="0"/>
              </a:rPr>
              <a:t>১। </a:t>
            </a:r>
            <a:r>
              <a:rPr lang="en-US" sz="3600" b="1" dirty="0" err="1" smtClean="0">
                <a:solidFill>
                  <a:schemeClr val="bg1"/>
                </a:solidFill>
                <a:latin typeface="NikoshBAN" panose="02000000000000000000" pitchFamily="2" charset="0"/>
                <a:cs typeface="NikoshBAN" panose="02000000000000000000" pitchFamily="2" charset="0"/>
              </a:rPr>
              <a:t>প্রত্যক্ষ</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বলে</a:t>
            </a:r>
            <a:r>
              <a:rPr lang="bn-BD" sz="3600" b="1" dirty="0" smtClean="0">
                <a:solidFill>
                  <a:schemeClr val="bg1"/>
                </a:solidFill>
                <a:latin typeface="NikoshBAN" panose="02000000000000000000" pitchFamily="2" charset="0"/>
                <a:cs typeface="NikoshBAN" panose="02000000000000000000" pitchFamily="2" charset="0"/>
              </a:rPr>
              <a:t>?</a:t>
            </a:r>
          </a:p>
          <a:p>
            <a:r>
              <a:rPr lang="bn-BD" sz="3600" b="1" dirty="0" smtClean="0">
                <a:solidFill>
                  <a:schemeClr val="bg1"/>
                </a:solidFill>
                <a:latin typeface="NikoshBAN" panose="02000000000000000000" pitchFamily="2" charset="0"/>
                <a:cs typeface="NikoshBAN" panose="02000000000000000000" pitchFamily="2" charset="0"/>
              </a:rPr>
              <a:t>২।</a:t>
            </a:r>
            <a:r>
              <a:rPr lang="en-US" sz="3600" b="1" dirty="0" err="1" smtClean="0">
                <a:solidFill>
                  <a:schemeClr val="bg1"/>
                </a:solidFill>
                <a:latin typeface="NikoshBAN" panose="02000000000000000000" pitchFamily="2" charset="0"/>
                <a:cs typeface="NikoshBAN" panose="02000000000000000000" pitchFamily="2" charset="0"/>
              </a:rPr>
              <a:t>অনলাইন</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বিপণনের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বৈশিষ্ট্য</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কীকী</a:t>
            </a:r>
            <a:r>
              <a:rPr lang="en-US" sz="3600" b="1" dirty="0" smtClean="0">
                <a:solidFill>
                  <a:schemeClr val="bg1"/>
                </a:solidFill>
                <a:latin typeface="NikoshBAN" panose="02000000000000000000" pitchFamily="2" charset="0"/>
                <a:cs typeface="NikoshBAN" panose="02000000000000000000" pitchFamily="2" charset="0"/>
              </a:rPr>
              <a:t> ?</a:t>
            </a:r>
            <a:endParaRPr lang="bn-BD" sz="3600" b="1" dirty="0" smtClean="0">
              <a:solidFill>
                <a:schemeClr val="bg1"/>
              </a:solidFill>
              <a:latin typeface="NikoshBAN" panose="02000000000000000000" pitchFamily="2" charset="0"/>
              <a:cs typeface="NikoshBAN" panose="02000000000000000000" pitchFamily="2" charset="0"/>
            </a:endParaRPr>
          </a:p>
          <a:p>
            <a:r>
              <a:rPr lang="bn-BD" sz="3600" b="1" dirty="0" smtClean="0">
                <a:solidFill>
                  <a:schemeClr val="bg1"/>
                </a:solidFill>
                <a:latin typeface="NikoshBAN" panose="02000000000000000000" pitchFamily="2" charset="0"/>
                <a:cs typeface="NikoshBAN" panose="02000000000000000000" pitchFamily="2" charset="0"/>
              </a:rPr>
              <a:t>৩।</a:t>
            </a:r>
            <a:r>
              <a:rPr lang="en-US" sz="3600" b="1" dirty="0" err="1" smtClean="0">
                <a:solidFill>
                  <a:schemeClr val="bg1"/>
                </a:solidFill>
                <a:latin typeface="NikoshBAN" panose="02000000000000000000" pitchFamily="2" charset="0"/>
                <a:cs typeface="NikoshBAN" panose="02000000000000000000" pitchFamily="2" charset="0"/>
              </a:rPr>
              <a:t>চেইন</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স্টোরের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উপর</a:t>
            </a:r>
            <a:r>
              <a:rPr lang="en-US" sz="3600" b="1" dirty="0" smtClean="0">
                <a:solidFill>
                  <a:schemeClr val="bg1"/>
                </a:solidFill>
                <a:latin typeface="NikoshBAN" panose="02000000000000000000" pitchFamily="2" charset="0"/>
                <a:cs typeface="NikoshBAN" panose="02000000000000000000" pitchFamily="2" charset="0"/>
              </a:rPr>
              <a:t> ৫টি </a:t>
            </a:r>
            <a:r>
              <a:rPr lang="en-US" sz="3600" b="1" dirty="0" err="1" smtClean="0">
                <a:solidFill>
                  <a:schemeClr val="bg1"/>
                </a:solidFill>
                <a:latin typeface="NikoshBAN" panose="02000000000000000000" pitchFamily="2" charset="0"/>
                <a:cs typeface="NikoshBAN" panose="02000000000000000000" pitchFamily="2" charset="0"/>
              </a:rPr>
              <a:t>বাক্য</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লিখ</a:t>
            </a:r>
            <a:r>
              <a:rPr lang="en-US" sz="3600" b="1" dirty="0" smtClean="0">
                <a:solidFill>
                  <a:schemeClr val="bg1"/>
                </a:solidFill>
                <a:latin typeface="NikoshBAN" panose="02000000000000000000" pitchFamily="2" charset="0"/>
                <a:cs typeface="NikoshBAN" panose="02000000000000000000" pitchFamily="2" charset="0"/>
              </a:rPr>
              <a:t>। </a:t>
            </a:r>
            <a:endParaRPr lang="bn-BD" sz="3600" b="1"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04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down)">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2000"/>
                                        <p:tgtEl>
                                          <p:spTgt spid="5">
                                            <p:txEl>
                                              <p:pRg st="0" end="0"/>
                                            </p:txEl>
                                          </p:spTgt>
                                        </p:tgtEl>
                                      </p:cBhvr>
                                    </p:animEffect>
                                    <p:set>
                                      <p:cBhvr>
                                        <p:cTn id="3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xit" presetSubtype="0" fill="hold" grpId="1" nodeType="clickEffect">
                                  <p:stCondLst>
                                    <p:cond delay="0"/>
                                  </p:stCondLst>
                                  <p:childTnLst>
                                    <p:animEffect transition="out" filter="wedge">
                                      <p:cBhvr>
                                        <p:cTn id="41" dur="2000"/>
                                        <p:tgtEl>
                                          <p:spTgt spid="5">
                                            <p:bg/>
                                          </p:spTgt>
                                        </p:tgtEl>
                                      </p:cBhvr>
                                    </p:animEffect>
                                    <p:set>
                                      <p:cBhvr>
                                        <p:cTn id="42" dur="1" fill="hold">
                                          <p:stCondLst>
                                            <p:cond delay="1999"/>
                                          </p:stCondLst>
                                        </p:cTn>
                                        <p:tgtEl>
                                          <p:spTgt spid="5">
                                            <p:bg/>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1" nodeType="clickEffect">
                                  <p:stCondLst>
                                    <p:cond delay="0"/>
                                  </p:stCondLst>
                                  <p:childTnLst>
                                    <p:animEffect transition="out" filter="wedge">
                                      <p:cBhvr>
                                        <p:cTn id="46" dur="2000"/>
                                        <p:tgtEl>
                                          <p:spTgt spid="2">
                                            <p:txEl>
                                              <p:pRg st="0" end="0"/>
                                            </p:txEl>
                                          </p:spTgt>
                                        </p:tgtEl>
                                      </p:cBhvr>
                                    </p:animEffect>
                                    <p:set>
                                      <p:cBhvr>
                                        <p:cTn id="4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xit" presetSubtype="0" fill="hold" grpId="1" nodeType="clickEffect">
                                  <p:stCondLst>
                                    <p:cond delay="0"/>
                                  </p:stCondLst>
                                  <p:childTnLst>
                                    <p:animEffect transition="out" filter="wedge">
                                      <p:cBhvr>
                                        <p:cTn id="51" dur="2000"/>
                                        <p:tgtEl>
                                          <p:spTgt spid="2">
                                            <p:txEl>
                                              <p:pRg st="1" end="1"/>
                                            </p:txEl>
                                          </p:spTgt>
                                        </p:tgtEl>
                                      </p:cBhvr>
                                    </p:animEffect>
                                    <p:set>
                                      <p:cBhvr>
                                        <p:cTn id="5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xit" presetSubtype="0" fill="hold" grpId="1" nodeType="clickEffect">
                                  <p:stCondLst>
                                    <p:cond delay="0"/>
                                  </p:stCondLst>
                                  <p:childTnLst>
                                    <p:animEffect transition="out" filter="wedge">
                                      <p:cBhvr>
                                        <p:cTn id="56" dur="2000"/>
                                        <p:tgtEl>
                                          <p:spTgt spid="2">
                                            <p:txEl>
                                              <p:pRg st="2" end="2"/>
                                            </p:txEl>
                                          </p:spTgt>
                                        </p:tgtEl>
                                      </p:cBhvr>
                                    </p:animEffect>
                                    <p:set>
                                      <p:cBhvr>
                                        <p:cTn id="57"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0" presetClass="exit" presetSubtype="0" fill="hold" grpId="1" nodeType="clickEffect">
                                  <p:stCondLst>
                                    <p:cond delay="0"/>
                                  </p:stCondLst>
                                  <p:childTnLst>
                                    <p:animEffect transition="out" filter="wedge">
                                      <p:cBhvr>
                                        <p:cTn id="61" dur="2000"/>
                                        <p:tgtEl>
                                          <p:spTgt spid="2">
                                            <p:bg/>
                                          </p:spTgt>
                                        </p:tgtEl>
                                      </p:cBhvr>
                                    </p:animEffect>
                                    <p:set>
                                      <p:cBhvr>
                                        <p:cTn id="62" dur="1" fill="hold">
                                          <p:stCondLst>
                                            <p:cond delay="19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uild="allAtOnce" animBg="1"/>
      <p:bldP spid="2" grpId="0" animBg="1"/>
      <p:bldP spid="2" grpI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572942" y="-91440"/>
            <a:ext cx="5915025" cy="1943100"/>
          </a:xfrm>
          <a:prstGeom prst="ribb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5400" b="1" dirty="0">
                <a:solidFill>
                  <a:srgbClr val="FFFFFF"/>
                </a:solidFill>
                <a:latin typeface="NikoshBAN" pitchFamily="2" charset="0"/>
              </a:rPr>
              <a:t>বাড়ির কাজ</a:t>
            </a:r>
            <a:endParaRPr lang="en-US" b="1" dirty="0">
              <a:solidFill>
                <a:srgbClr val="FFFFFF"/>
              </a:solidFill>
              <a:latin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06" y="1851660"/>
            <a:ext cx="5940632" cy="3670366"/>
          </a:xfrm>
          <a:prstGeom prst="rect">
            <a:avLst/>
          </a:prstGeom>
        </p:spPr>
      </p:pic>
      <p:sp>
        <p:nvSpPr>
          <p:cNvPr id="8" name="Flowchart: Punched Tape 7"/>
          <p:cNvSpPr/>
          <p:nvPr/>
        </p:nvSpPr>
        <p:spPr>
          <a:xfrm>
            <a:off x="953180" y="4953000"/>
            <a:ext cx="7962220" cy="19050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smtClean="0">
                <a:solidFill>
                  <a:schemeClr val="bg1"/>
                </a:solidFill>
                <a:latin typeface="NikoshBAN" panose="02000000000000000000" pitchFamily="2" charset="0"/>
                <a:cs typeface="NikoshBAN" panose="02000000000000000000" pitchFamily="2" charset="0"/>
              </a:rPr>
              <a:t>সুপার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মার্কেটের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উপর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১০ </a:t>
            </a:r>
            <a:r>
              <a:rPr lang="en-US" sz="3200" dirty="0" err="1" smtClean="0">
                <a:solidFill>
                  <a:schemeClr val="bg1"/>
                </a:solidFill>
                <a:latin typeface="NikoshBAN" panose="02000000000000000000" pitchFamily="2" charset="0"/>
                <a:cs typeface="NikoshBAN" panose="02000000000000000000" pitchFamily="2" charset="0"/>
              </a:rPr>
              <a:t>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বাক্য</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লিখে</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আনবে</a:t>
            </a:r>
            <a:r>
              <a:rPr lang="en-US" sz="3200" dirty="0" smtClean="0">
                <a:solidFill>
                  <a:schemeClr val="bg1"/>
                </a:solidFill>
                <a:latin typeface="NikoshBAN" panose="02000000000000000000" pitchFamily="2" charset="0"/>
                <a:cs typeface="NikoshBAN" panose="02000000000000000000" pitchFamily="2" charset="0"/>
              </a:rPr>
              <a:t>।</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022273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6" descr="Animated Thank You.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066800"/>
            <a:ext cx="5209223" cy="4910398"/>
          </a:xfrm>
        </p:spPr>
      </p:pic>
      <p:pic>
        <p:nvPicPr>
          <p:cNvPr id="32771" name="Content Placeholder 3" descr="thank yo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0391" y="228600"/>
            <a:ext cx="19502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195" y="460578"/>
            <a:ext cx="2428875" cy="3238500"/>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6773" y="2941224"/>
            <a:ext cx="3160776" cy="269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1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path" presetSubtype="0" accel="50000" decel="50000" fill="hold" nodeType="clickEffect">
                                  <p:stCondLst>
                                    <p:cond delay="0"/>
                                  </p:stCondLst>
                                  <p:childTnLst>
                                    <p:animMotion origin="layout" path="M 0 0 L 0.125 0 L 0.188 0.109 L 0.125 0.217 L 0 0.217 L -0.063 0.109 L 0 0 Z" pathEditMode="relative" ptsTypes="">
                                      <p:cBhvr>
                                        <p:cTn id="12" dur="2000" fill="hold"/>
                                        <p:tgtEl>
                                          <p:spTgt spid="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277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5" presetClass="path" presetSubtype="0" accel="50000" decel="50000" fill="hold" nodeType="clickEffect">
                                  <p:stCondLst>
                                    <p:cond delay="0"/>
                                  </p:stCondLst>
                                  <p:childTnLst>
                                    <p:animMotion origin="layout" path="M 0 0 L 0.029 0.091 L 0.125 0.091 L 0.048 0.147 L 0.077 0.238 L 0 0.182 L -0.077 0.238 L -0.048 0.147 L -0.125 0.091 L -0.029 0.091 L 0 0 Z" pathEditMode="relative" ptsTypes="">
                                      <p:cBhvr>
                                        <p:cTn id="20" dur="2000" fill="hold"/>
                                        <p:tgtEl>
                                          <p:spTgt spid="32770"/>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58" presetClass="path" presetSubtype="0" accel="50000" decel="50000" fill="hold" nodeType="clickEffect">
                                  <p:stCondLst>
                                    <p:cond delay="0"/>
                                  </p:stCondLst>
                                  <p:childTnLst>
                                    <p:animMotion origin="layout" path="M 0 0 L 0.04 0.067 C 0.049 0.081 0.054 0.102 0.054 0.124 C 0.054 0.149 0.049 0.169 0.04 0.183 L 0 0.25 E" pathEditMode="relative" ptsTypes="">
                                      <p:cBhvr>
                                        <p:cTn id="24" dur="2000" fill="hold"/>
                                        <p:tgtEl>
                                          <p:spTgt spid="4"/>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p:cTn id="28" dur="500"/>
                                        <p:tgtEl>
                                          <p:spTgt spid="32771"/>
                                        </p:tgtEl>
                                        <p:attrNameLst>
                                          <p:attrName>ppt_w</p:attrName>
                                        </p:attrNameLst>
                                      </p:cBhvr>
                                      <p:tavLst>
                                        <p:tav tm="0">
                                          <p:val>
                                            <p:strVal val="ppt_w"/>
                                          </p:val>
                                        </p:tav>
                                        <p:tav tm="100000">
                                          <p:val>
                                            <p:fltVal val="0"/>
                                          </p:val>
                                        </p:tav>
                                      </p:tavLst>
                                    </p:anim>
                                    <p:anim calcmode="lin" valueType="num">
                                      <p:cBhvr>
                                        <p:cTn id="29" dur="500"/>
                                        <p:tgtEl>
                                          <p:spTgt spid="32771"/>
                                        </p:tgtEl>
                                        <p:attrNameLst>
                                          <p:attrName>ppt_h</p:attrName>
                                        </p:attrNameLst>
                                      </p:cBhvr>
                                      <p:tavLst>
                                        <p:tav tm="0">
                                          <p:val>
                                            <p:strVal val="ppt_h"/>
                                          </p:val>
                                        </p:tav>
                                        <p:tav tm="100000">
                                          <p:val>
                                            <p:fltVal val="0"/>
                                          </p:val>
                                        </p:tav>
                                      </p:tavLst>
                                    </p:anim>
                                    <p:set>
                                      <p:cBhvr>
                                        <p:cTn id="30" dur="1" fill="hold">
                                          <p:stCondLst>
                                            <p:cond delay="499"/>
                                          </p:stCondLst>
                                        </p:cTn>
                                        <p:tgtEl>
                                          <p:spTgt spid="327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nodeType="clickEffect">
                                  <p:stCondLst>
                                    <p:cond delay="0"/>
                                  </p:stCondLst>
                                  <p:childTnLst>
                                    <p:animEffect transition="out" filter="wheel(1)">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9" presetClass="exit" presetSubtype="0" accel="100000" fill="hold" nodeType="clickEffect">
                                  <p:stCondLst>
                                    <p:cond delay="0"/>
                                  </p:stCondLst>
                                  <p:childTnLst>
                                    <p:anim calcmode="lin" valueType="num">
                                      <p:cBhvr>
                                        <p:cTn id="39" dur="500"/>
                                        <p:tgtEl>
                                          <p:spTgt spid="32770"/>
                                        </p:tgtEl>
                                        <p:attrNameLst>
                                          <p:attrName>ppt_w</p:attrName>
                                        </p:attrNameLst>
                                      </p:cBhvr>
                                      <p:tavLst>
                                        <p:tav tm="0">
                                          <p:val>
                                            <p:strVal val="ppt_w"/>
                                          </p:val>
                                        </p:tav>
                                        <p:tav tm="100000">
                                          <p:val>
                                            <p:fltVal val="0"/>
                                          </p:val>
                                        </p:tav>
                                      </p:tavLst>
                                    </p:anim>
                                    <p:anim calcmode="lin" valueType="num">
                                      <p:cBhvr>
                                        <p:cTn id="40" dur="500"/>
                                        <p:tgtEl>
                                          <p:spTgt spid="32770"/>
                                        </p:tgtEl>
                                        <p:attrNameLst>
                                          <p:attrName>ppt_h</p:attrName>
                                        </p:attrNameLst>
                                      </p:cBhvr>
                                      <p:tavLst>
                                        <p:tav tm="0">
                                          <p:val>
                                            <p:strVal val="ppt_h"/>
                                          </p:val>
                                        </p:tav>
                                        <p:tav tm="100000">
                                          <p:val>
                                            <p:fltVal val="0"/>
                                          </p:val>
                                        </p:tav>
                                      </p:tavLst>
                                    </p:anim>
                                    <p:anim calcmode="lin" valueType="num">
                                      <p:cBhvr>
                                        <p:cTn id="41" dur="500"/>
                                        <p:tgtEl>
                                          <p:spTgt spid="32770"/>
                                        </p:tgtEl>
                                        <p:attrNameLst>
                                          <p:attrName>style.rotation</p:attrName>
                                        </p:attrNameLst>
                                      </p:cBhvr>
                                      <p:tavLst>
                                        <p:tav tm="0">
                                          <p:val>
                                            <p:fltVal val="0"/>
                                          </p:val>
                                        </p:tav>
                                        <p:tav tm="100000">
                                          <p:val>
                                            <p:fltVal val="360"/>
                                          </p:val>
                                        </p:tav>
                                      </p:tavLst>
                                    </p:anim>
                                    <p:animEffect transition="out" filter="fade">
                                      <p:cBhvr>
                                        <p:cTn id="42" dur="500"/>
                                        <p:tgtEl>
                                          <p:spTgt spid="32770"/>
                                        </p:tgtEl>
                                      </p:cBhvr>
                                    </p:animEffect>
                                    <p:set>
                                      <p:cBhvr>
                                        <p:cTn id="43" dur="1" fill="hold">
                                          <p:stCondLst>
                                            <p:cond delay="499"/>
                                          </p:stCondLst>
                                        </p:cTn>
                                        <p:tgtEl>
                                          <p:spTgt spid="327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nodeType="clickEffect">
                                  <p:stCondLst>
                                    <p:cond delay="0"/>
                                  </p:stCondLst>
                                  <p:childTnLst>
                                    <p:animEffect transition="out" filter="diamond(out)">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838200" y="0"/>
            <a:ext cx="7315200" cy="1219200"/>
          </a:xfrm>
          <a:prstGeom prst="cloud">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rPr>
              <a:t>পাঠ </a:t>
            </a:r>
            <a:r>
              <a:rPr lang="bn-BD" sz="4800" b="1" dirty="0" smtClean="0">
                <a:solidFill>
                  <a:schemeClr val="tx1"/>
                </a:solidFill>
              </a:rPr>
              <a:t>ঘোষণা</a:t>
            </a:r>
            <a:endParaRPr lang="en-US" sz="4800" b="1" dirty="0">
              <a:solidFill>
                <a:schemeClr val="tx1"/>
              </a:solidFill>
            </a:endParaRPr>
          </a:p>
        </p:txBody>
      </p:sp>
      <p:sp>
        <p:nvSpPr>
          <p:cNvPr id="8" name="Right Arrow 7"/>
          <p:cNvSpPr/>
          <p:nvPr/>
        </p:nvSpPr>
        <p:spPr>
          <a:xfrm>
            <a:off x="0" y="2590800"/>
            <a:ext cx="3032070" cy="1981200"/>
          </a:xfrm>
          <a:prstGeom prst="rightArrow">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FFFF00"/>
                </a:solidFill>
                <a:latin typeface="NikoshBAN" panose="02000000000000000000" pitchFamily="2" charset="0"/>
                <a:cs typeface="NikoshBAN" panose="02000000000000000000" pitchFamily="2" charset="0"/>
              </a:rPr>
              <a:t>শি</a:t>
            </a:r>
            <a:r>
              <a:rPr lang="en-US" sz="5400" dirty="0" err="1">
                <a:solidFill>
                  <a:srgbClr val="FFFF00"/>
                </a:solidFill>
                <a:latin typeface="NikoshBAN" panose="02000000000000000000" pitchFamily="2" charset="0"/>
                <a:cs typeface="NikoshBAN" panose="02000000000000000000" pitchFamily="2" charset="0"/>
              </a:rPr>
              <a:t>রো</a:t>
            </a:r>
            <a:r>
              <a:rPr lang="bn-BD" sz="5400" dirty="0" smtClean="0">
                <a:solidFill>
                  <a:srgbClr val="FFFF00"/>
                </a:solidFill>
                <a:latin typeface="NikoshBAN" panose="02000000000000000000" pitchFamily="2" charset="0"/>
                <a:cs typeface="NikoshBAN" panose="02000000000000000000" pitchFamily="2" charset="0"/>
              </a:rPr>
              <a:t>নাম</a:t>
            </a:r>
            <a:endParaRPr lang="en-US" sz="5400" dirty="0">
              <a:solidFill>
                <a:srgbClr val="FFFF00"/>
              </a:solidFill>
              <a:latin typeface="NikoshBAN" panose="02000000000000000000" pitchFamily="2" charset="0"/>
              <a:cs typeface="NikoshBAN" panose="02000000000000000000" pitchFamily="2" charset="0"/>
            </a:endParaRPr>
          </a:p>
        </p:txBody>
      </p:sp>
      <p:sp>
        <p:nvSpPr>
          <p:cNvPr id="5" name="Rectangle 4"/>
          <p:cNvSpPr/>
          <p:nvPr/>
        </p:nvSpPr>
        <p:spPr>
          <a:xfrm>
            <a:off x="3032070" y="2057400"/>
            <a:ext cx="6064140" cy="3046988"/>
          </a:xfrm>
          <a:prstGeom prst="rect">
            <a:avLst/>
          </a:prstGeom>
        </p:spPr>
        <p:txBody>
          <a:bodyPr wrap="square">
            <a:spAutoFit/>
          </a:bodyPr>
          <a:lstStyle/>
          <a:p>
            <a:r>
              <a:rPr lang="en-US" sz="3200" b="1" dirty="0" err="1" smtClean="0">
                <a:solidFill>
                  <a:schemeClr val="bg1"/>
                </a:solidFill>
                <a:latin typeface="NikoshBAN" panose="02000000000000000000" pitchFamily="2" charset="0"/>
                <a:cs typeface="NikoshBAN" panose="02000000000000000000" pitchFamily="2" charset="0"/>
              </a:rPr>
              <a:t>প্রত্যক্ষ</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বিপণনের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ধারণা</a:t>
            </a:r>
            <a:endParaRPr lang="en-US" sz="3200" b="1" dirty="0" smtClean="0">
              <a:solidFill>
                <a:schemeClr val="bg1"/>
              </a:solidFill>
              <a:latin typeface="NikoshBAN" panose="02000000000000000000" pitchFamily="2" charset="0"/>
              <a:cs typeface="NikoshBAN" panose="02000000000000000000" pitchFamily="2" charset="0"/>
            </a:endParaRPr>
          </a:p>
          <a:p>
            <a:r>
              <a:rPr lang="as-IN" sz="3200" b="1" dirty="0">
                <a:solidFill>
                  <a:schemeClr val="bg1"/>
                </a:solidFill>
                <a:latin typeface="NikoshBAN" panose="02000000000000000000" pitchFamily="2" charset="0"/>
                <a:cs typeface="NikoshBAN" panose="02000000000000000000" pitchFamily="2" charset="0"/>
              </a:rPr>
              <a:t>প্রত্যক্ষ </a:t>
            </a:r>
            <a:r>
              <a:rPr lang="as-IN" sz="3200" b="1" dirty="0" smtClean="0">
                <a:solidFill>
                  <a:schemeClr val="bg1"/>
                </a:solidFill>
                <a:latin typeface="NikoshBAN" panose="02000000000000000000" pitchFamily="2" charset="0"/>
                <a:cs typeface="NikoshBAN" panose="02000000000000000000" pitchFamily="2" charset="0"/>
              </a:rPr>
              <a:t>বিপণনের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সুবিধা</a:t>
            </a:r>
            <a:r>
              <a:rPr lang="en-US" sz="3200" b="1" dirty="0" smtClean="0">
                <a:solidFill>
                  <a:schemeClr val="bg1"/>
                </a:solidFill>
                <a:latin typeface="NikoshBAN" panose="02000000000000000000" pitchFamily="2" charset="0"/>
                <a:cs typeface="NikoshBAN" panose="02000000000000000000" pitchFamily="2" charset="0"/>
              </a:rPr>
              <a:t> – </a:t>
            </a:r>
            <a:r>
              <a:rPr lang="en-US" sz="3200" b="1" dirty="0" err="1" smtClean="0">
                <a:solidFill>
                  <a:schemeClr val="bg1"/>
                </a:solidFill>
                <a:latin typeface="NikoshBAN" panose="02000000000000000000" pitchFamily="2" charset="0"/>
                <a:cs typeface="NikoshBAN" panose="02000000000000000000" pitchFamily="2" charset="0"/>
              </a:rPr>
              <a:t>অসুবিধা</a:t>
            </a:r>
            <a:endParaRPr lang="en-US" sz="3200" b="1" dirty="0" smtClean="0">
              <a:solidFill>
                <a:schemeClr val="bg1"/>
              </a:solidFill>
              <a:latin typeface="NikoshBAN" panose="02000000000000000000" pitchFamily="2" charset="0"/>
              <a:cs typeface="NikoshBAN" panose="02000000000000000000" pitchFamily="2" charset="0"/>
            </a:endParaRPr>
          </a:p>
          <a:p>
            <a:r>
              <a:rPr lang="en-US" sz="3200" b="1" dirty="0" err="1" smtClean="0">
                <a:solidFill>
                  <a:schemeClr val="bg1"/>
                </a:solidFill>
                <a:latin typeface="NikoshBAN" panose="02000000000000000000" pitchFamily="2" charset="0"/>
                <a:cs typeface="NikoshBAN" panose="02000000000000000000" pitchFamily="2" charset="0"/>
              </a:rPr>
              <a:t>অনলাইন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বিপণনের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ধারনা</a:t>
            </a:r>
            <a:endParaRPr lang="en-US" sz="3200" b="1" dirty="0" smtClean="0">
              <a:solidFill>
                <a:schemeClr val="bg1"/>
              </a:solidFill>
              <a:latin typeface="NikoshBAN" panose="02000000000000000000" pitchFamily="2" charset="0"/>
              <a:cs typeface="NikoshBAN" panose="02000000000000000000" pitchFamily="2" charset="0"/>
            </a:endParaRPr>
          </a:p>
          <a:p>
            <a:r>
              <a:rPr lang="en-US" sz="3200" b="1" dirty="0" err="1" smtClean="0">
                <a:solidFill>
                  <a:schemeClr val="bg1"/>
                </a:solidFill>
                <a:latin typeface="NikoshBAN" panose="02000000000000000000" pitchFamily="2" charset="0"/>
                <a:cs typeface="NikoshBAN" panose="02000000000000000000" pitchFamily="2" charset="0"/>
              </a:rPr>
              <a:t>অনলাইন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বিপণনের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বৈশিষ্ট্য</a:t>
            </a:r>
            <a:endParaRPr lang="en-US" sz="3200" b="1" dirty="0" smtClean="0">
              <a:solidFill>
                <a:schemeClr val="bg1"/>
              </a:solidFill>
              <a:latin typeface="NikoshBAN" panose="02000000000000000000" pitchFamily="2" charset="0"/>
              <a:cs typeface="NikoshBAN" panose="02000000000000000000" pitchFamily="2" charset="0"/>
            </a:endParaRPr>
          </a:p>
          <a:p>
            <a:r>
              <a:rPr lang="en-US" sz="3200" b="1" dirty="0" err="1" smtClean="0">
                <a:solidFill>
                  <a:schemeClr val="bg1"/>
                </a:solidFill>
                <a:latin typeface="NikoshBAN" panose="02000000000000000000" pitchFamily="2" charset="0"/>
                <a:cs typeface="NikoshBAN" panose="02000000000000000000" pitchFamily="2" charset="0"/>
              </a:rPr>
              <a:t>চেইন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স্টোরের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ধারণা</a:t>
            </a:r>
            <a:endParaRPr lang="en-US" sz="3200" b="1" dirty="0" smtClean="0">
              <a:solidFill>
                <a:schemeClr val="bg1"/>
              </a:solidFill>
              <a:latin typeface="NikoshBAN" panose="02000000000000000000" pitchFamily="2" charset="0"/>
              <a:cs typeface="NikoshBAN" panose="02000000000000000000" pitchFamily="2" charset="0"/>
            </a:endParaRPr>
          </a:p>
          <a:p>
            <a:r>
              <a:rPr lang="en-US" sz="3200" b="1" dirty="0" err="1" smtClean="0">
                <a:solidFill>
                  <a:schemeClr val="bg1"/>
                </a:solidFill>
                <a:latin typeface="NikoshBAN" panose="02000000000000000000" pitchFamily="2" charset="0"/>
                <a:cs typeface="NikoshBAN" panose="02000000000000000000" pitchFamily="2" charset="0"/>
              </a:rPr>
              <a:t>চেইন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স্টোরের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বৈশিষ্ট্য</a:t>
            </a:r>
            <a:endParaRPr lang="en-US" sz="3200" b="1"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77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7">
                                            <p:txEl>
                                              <p:pRg st="0" end="0"/>
                                            </p:txEl>
                                          </p:spTgt>
                                        </p:tgtEl>
                                      </p:cBhvr>
                                    </p:animEffect>
                                    <p:set>
                                      <p:cBhvr>
                                        <p:cTn id="27" dur="1" fill="hold">
                                          <p:stCondLst>
                                            <p:cond delay="1999"/>
                                          </p:stCondLst>
                                        </p:cTn>
                                        <p:tgtEl>
                                          <p:spTgt spid="7">
                                            <p:txEl>
                                              <p:pRg st="0" end="0"/>
                                            </p:txEl>
                                          </p:spTgt>
                                        </p:tgtEl>
                                        <p:attrNameLst>
                                          <p:attrName>style.visibility</p:attrName>
                                        </p:attrNameLst>
                                      </p:cBhvr>
                                      <p:to>
                                        <p:strVal val="hidden"/>
                                      </p:to>
                                    </p:set>
                                  </p:childTnLst>
                                </p:cTn>
                              </p:par>
                              <p:par>
                                <p:cTn id="28" presetID="20" presetClass="exit" presetSubtype="0" fill="hold" grpId="1" nodeType="withEffect">
                                  <p:stCondLst>
                                    <p:cond delay="0"/>
                                  </p:stCondLst>
                                  <p:childTnLst>
                                    <p:animEffect transition="out" filter="wedge">
                                      <p:cBhvr>
                                        <p:cTn id="29" dur="2000"/>
                                        <p:tgtEl>
                                          <p:spTgt spid="7">
                                            <p:bg/>
                                          </p:spTgt>
                                        </p:tgtEl>
                                      </p:cBhvr>
                                    </p:animEffect>
                                    <p:set>
                                      <p:cBhvr>
                                        <p:cTn id="30" dur="1" fill="hold">
                                          <p:stCondLst>
                                            <p:cond delay="1999"/>
                                          </p:stCondLst>
                                        </p:cTn>
                                        <p:tgtEl>
                                          <p:spTgt spid="7">
                                            <p:bg/>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8">
                                            <p:txEl>
                                              <p:pRg st="0" end="0"/>
                                            </p:txEl>
                                          </p:spTgt>
                                        </p:tgtEl>
                                      </p:cBhvr>
                                    </p:animEffect>
                                    <p:set>
                                      <p:cBhvr>
                                        <p:cTn id="35" dur="1" fill="hold">
                                          <p:stCondLst>
                                            <p:cond delay="1999"/>
                                          </p:stCondLst>
                                        </p:cTn>
                                        <p:tgtEl>
                                          <p:spTgt spid="8">
                                            <p:txEl>
                                              <p:pRg st="0" end="0"/>
                                            </p:txEl>
                                          </p:spTgt>
                                        </p:tgtEl>
                                        <p:attrNameLst>
                                          <p:attrName>style.visibility</p:attrName>
                                        </p:attrNameLst>
                                      </p:cBhvr>
                                      <p:to>
                                        <p:strVal val="hidden"/>
                                      </p:to>
                                    </p:set>
                                  </p:childTnLst>
                                </p:cTn>
                              </p:par>
                              <p:par>
                                <p:cTn id="36" presetID="20" presetClass="exit" presetSubtype="0" fill="hold" grpId="1" nodeType="withEffect">
                                  <p:stCondLst>
                                    <p:cond delay="0"/>
                                  </p:stCondLst>
                                  <p:childTnLst>
                                    <p:animEffect transition="out" filter="wedge">
                                      <p:cBhvr>
                                        <p:cTn id="37" dur="2000"/>
                                        <p:tgtEl>
                                          <p:spTgt spid="8">
                                            <p:bg/>
                                          </p:spTgt>
                                        </p:tgtEl>
                                      </p:cBhvr>
                                    </p:animEffect>
                                    <p:set>
                                      <p:cBhvr>
                                        <p:cTn id="38" dur="1" fill="hold">
                                          <p:stCondLst>
                                            <p:cond delay="1999"/>
                                          </p:stCondLst>
                                        </p:cTn>
                                        <p:tgtEl>
                                          <p:spTgt spid="8">
                                            <p:bg/>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build="allAtOnce" animBg="1"/>
      <p:bldP spid="8" grpId="0" animBg="1"/>
      <p:bldP spid="8" grpId="1" build="allAtOnce"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685800" y="609600"/>
            <a:ext cx="2819400" cy="548640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3647208" y="1143000"/>
            <a:ext cx="2372592" cy="46482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rot="10800000" flipV="1">
            <a:off x="457200" y="-76201"/>
            <a:ext cx="7924800" cy="1524001"/>
          </a:xfrm>
          <a:prstGeom prst="star6">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anose="02000000000000000000" pitchFamily="2" charset="0"/>
                <a:cs typeface="NikoshBAN" panose="02000000000000000000" pitchFamily="2" charset="0"/>
              </a:rPr>
              <a:t>শিখন </a:t>
            </a:r>
            <a:r>
              <a:rPr lang="bn-BD" sz="5400" dirty="0" smtClean="0">
                <a:solidFill>
                  <a:schemeClr val="tx1"/>
                </a:solidFill>
                <a:latin typeface="NikoshBAN" panose="02000000000000000000" pitchFamily="2" charset="0"/>
                <a:cs typeface="NikoshBAN" panose="02000000000000000000" pitchFamily="2" charset="0"/>
              </a:rPr>
              <a:t>ফল</a:t>
            </a:r>
            <a:endParaRPr lang="en-US" sz="54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1371600" y="1447801"/>
            <a:ext cx="5181600" cy="12953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bg1"/>
                </a:solidFill>
                <a:latin typeface="NikoshBAN" panose="02000000000000000000" pitchFamily="2" charset="0"/>
                <a:cs typeface="NikoshBAN" panose="02000000000000000000" pitchFamily="2" charset="0"/>
              </a:rPr>
              <a:t>এ </a:t>
            </a:r>
            <a:r>
              <a:rPr lang="bn-BD" sz="2800" b="1" dirty="0">
                <a:solidFill>
                  <a:schemeClr val="bg1"/>
                </a:solidFill>
                <a:latin typeface="NikoshBAN" panose="02000000000000000000" pitchFamily="2" charset="0"/>
                <a:cs typeface="NikoshBAN" panose="02000000000000000000" pitchFamily="2" charset="0"/>
              </a:rPr>
              <a:t>পাঠ থেকে </a:t>
            </a:r>
            <a:r>
              <a:rPr lang="bn-BD" sz="2800" b="1" dirty="0" smtClean="0">
                <a:solidFill>
                  <a:schemeClr val="bg1"/>
                </a:solidFill>
                <a:latin typeface="NikoshBAN" panose="02000000000000000000" pitchFamily="2" charset="0"/>
                <a:cs typeface="NikoshBAN" panose="02000000000000000000" pitchFamily="2" charset="0"/>
              </a:rPr>
              <a:t>শিক্ষার্থীরা-</a:t>
            </a:r>
            <a:endParaRPr lang="en-US" sz="2800" b="1" dirty="0" smtClean="0">
              <a:solidFill>
                <a:schemeClr val="bg1"/>
              </a:solidFill>
              <a:latin typeface="NikoshBAN" panose="02000000000000000000" pitchFamily="2" charset="0"/>
              <a:cs typeface="NikoshBAN" panose="02000000000000000000" pitchFamily="2" charset="0"/>
            </a:endParaRPr>
          </a:p>
          <a:p>
            <a:pPr algn="ctr"/>
            <a:r>
              <a:rPr lang="en-US" sz="2800" b="1" dirty="0" err="1" smtClean="0">
                <a:solidFill>
                  <a:schemeClr val="bg1"/>
                </a:solidFill>
                <a:latin typeface="NikoshBAN" panose="02000000000000000000" pitchFamily="2" charset="0"/>
                <a:cs typeface="NikoshBAN" panose="02000000000000000000" pitchFamily="2" charset="0"/>
              </a:rPr>
              <a:t>ব্যাখ্যা</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করতে</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পারবে</a:t>
            </a:r>
            <a:r>
              <a:rPr lang="bn-BD" sz="4000" b="1" dirty="0" smtClean="0">
                <a:solidFill>
                  <a:schemeClr val="bg1"/>
                </a:solidFill>
                <a:latin typeface="NikoshBAN" panose="02000000000000000000" pitchFamily="2" charset="0"/>
                <a:cs typeface="NikoshBAN" panose="02000000000000000000" pitchFamily="2" charset="0"/>
              </a:rPr>
              <a:t>--</a:t>
            </a:r>
            <a:endParaRPr lang="en-US" sz="4000" dirty="0">
              <a:solidFill>
                <a:schemeClr val="bg1"/>
              </a:solidFill>
              <a:latin typeface="NikoshBAN" panose="02000000000000000000" pitchFamily="2" charset="0"/>
              <a:cs typeface="NikoshBAN" panose="02000000000000000000" pitchFamily="2" charset="0"/>
            </a:endParaRPr>
          </a:p>
        </p:txBody>
      </p:sp>
      <p:sp>
        <p:nvSpPr>
          <p:cNvPr id="20" name="Rectangle 19"/>
          <p:cNvSpPr/>
          <p:nvPr/>
        </p:nvSpPr>
        <p:spPr>
          <a:xfrm>
            <a:off x="4648200" y="1981200"/>
            <a:ext cx="4267200" cy="461665"/>
          </a:xfrm>
          <a:prstGeom prst="rect">
            <a:avLst/>
          </a:prstGeom>
        </p:spPr>
        <p:txBody>
          <a:bodyPr wrap="square">
            <a:spAutoFit/>
          </a:bodyPr>
          <a:lstStyle/>
          <a:p>
            <a:r>
              <a:rPr lang="en-US" sz="2400" b="1" dirty="0" smtClean="0">
                <a:solidFill>
                  <a:srgbClr val="FF0000"/>
                </a:solidFill>
                <a:latin typeface="NikoshBAN" panose="02000000000000000000" pitchFamily="2" charset="0"/>
                <a:cs typeface="NikoshBAN" panose="02000000000000000000" pitchFamily="2" charset="0"/>
              </a:rPr>
              <a:t> </a:t>
            </a:r>
            <a:endParaRPr lang="en-US" sz="2400" b="1" dirty="0">
              <a:solidFill>
                <a:srgbClr val="FF0000"/>
              </a:solidFill>
              <a:latin typeface="NikoshBAN" panose="02000000000000000000" pitchFamily="2" charset="0"/>
              <a:cs typeface="NikoshBAN" panose="02000000000000000000" pitchFamily="2" charset="0"/>
            </a:endParaRPr>
          </a:p>
        </p:txBody>
      </p:sp>
      <p:sp>
        <p:nvSpPr>
          <p:cNvPr id="3" name="Title 2"/>
          <p:cNvSpPr>
            <a:spLocks noGrp="1"/>
          </p:cNvSpPr>
          <p:nvPr>
            <p:ph type="title"/>
          </p:nvPr>
        </p:nvSpPr>
        <p:spPr/>
        <p:txBody>
          <a:bodyPr/>
          <a:lstStyle/>
          <a:p>
            <a:r>
              <a:rPr lang="en-US" dirty="0" smtClean="0"/>
              <a:t>.</a:t>
            </a:r>
            <a:endParaRPr lang="en-US" dirty="0"/>
          </a:p>
        </p:txBody>
      </p:sp>
      <p:sp>
        <p:nvSpPr>
          <p:cNvPr id="4" name="Content Placeholder 3"/>
          <p:cNvSpPr>
            <a:spLocks noGrp="1"/>
          </p:cNvSpPr>
          <p:nvPr>
            <p:ph idx="1"/>
          </p:nvPr>
        </p:nvSpPr>
        <p:spPr>
          <a:xfrm>
            <a:off x="457200" y="2442865"/>
            <a:ext cx="8229600" cy="3805535"/>
          </a:xfrm>
        </p:spPr>
        <p:txBody>
          <a:bodyPr>
            <a:normAutofit/>
          </a:bodyPr>
          <a:lstStyle/>
          <a:p>
            <a:endParaRPr lang="en-US" b="1" dirty="0" smtClean="0">
              <a:solidFill>
                <a:srgbClr val="FF0000"/>
              </a:solidFill>
              <a:latin typeface="NikoshBAN" panose="02000000000000000000" pitchFamily="2" charset="0"/>
              <a:cs typeface="NikoshBAN" panose="02000000000000000000" pitchFamily="2" charset="0"/>
            </a:endParaRPr>
          </a:p>
          <a:p>
            <a:r>
              <a:rPr lang="as-IN" b="1" dirty="0">
                <a:solidFill>
                  <a:srgbClr val="FF0000"/>
                </a:solidFill>
                <a:latin typeface="NikoshBAN" panose="02000000000000000000" pitchFamily="2" charset="0"/>
                <a:cs typeface="NikoshBAN" panose="02000000000000000000" pitchFamily="2" charset="0"/>
              </a:rPr>
              <a:t>প্রত্যক্ষ বিপণনের ধারণা</a:t>
            </a:r>
          </a:p>
          <a:p>
            <a:r>
              <a:rPr lang="as-IN" b="1" dirty="0">
                <a:solidFill>
                  <a:srgbClr val="FF0000"/>
                </a:solidFill>
                <a:latin typeface="NikoshBAN" panose="02000000000000000000" pitchFamily="2" charset="0"/>
                <a:cs typeface="NikoshBAN" panose="02000000000000000000" pitchFamily="2" charset="0"/>
              </a:rPr>
              <a:t>প্রত্যক্ষ বিপণনের সুবিধা – অসুবিধা</a:t>
            </a:r>
          </a:p>
          <a:p>
            <a:r>
              <a:rPr lang="as-IN" b="1" dirty="0">
                <a:solidFill>
                  <a:srgbClr val="FF0000"/>
                </a:solidFill>
                <a:latin typeface="NikoshBAN" panose="02000000000000000000" pitchFamily="2" charset="0"/>
                <a:cs typeface="NikoshBAN" panose="02000000000000000000" pitchFamily="2" charset="0"/>
              </a:rPr>
              <a:t>অনলাইন বিপণনের ধারনা</a:t>
            </a:r>
          </a:p>
          <a:p>
            <a:r>
              <a:rPr lang="as-IN" b="1" dirty="0">
                <a:solidFill>
                  <a:srgbClr val="FF0000"/>
                </a:solidFill>
                <a:latin typeface="NikoshBAN" panose="02000000000000000000" pitchFamily="2" charset="0"/>
                <a:cs typeface="NikoshBAN" panose="02000000000000000000" pitchFamily="2" charset="0"/>
              </a:rPr>
              <a:t>অনলাইন বিপণনের বৈশিষ্ট্য</a:t>
            </a:r>
          </a:p>
          <a:p>
            <a:r>
              <a:rPr lang="as-IN" b="1" dirty="0">
                <a:solidFill>
                  <a:srgbClr val="FF0000"/>
                </a:solidFill>
                <a:latin typeface="NikoshBAN" panose="02000000000000000000" pitchFamily="2" charset="0"/>
                <a:cs typeface="NikoshBAN" panose="02000000000000000000" pitchFamily="2" charset="0"/>
              </a:rPr>
              <a:t>চেইন স্টোরের ধারণা</a:t>
            </a:r>
          </a:p>
          <a:p>
            <a:r>
              <a:rPr lang="as-IN" b="1" dirty="0">
                <a:solidFill>
                  <a:srgbClr val="FF0000"/>
                </a:solidFill>
                <a:latin typeface="NikoshBAN" panose="02000000000000000000" pitchFamily="2" charset="0"/>
                <a:cs typeface="NikoshBAN" panose="02000000000000000000" pitchFamily="2" charset="0"/>
              </a:rPr>
              <a:t>চেইন স্টোরের বৈশিষ্ট্য</a:t>
            </a:r>
          </a:p>
        </p:txBody>
      </p:sp>
    </p:spTree>
    <p:extLst>
      <p:ext uri="{BB962C8B-B14F-4D97-AF65-F5344CB8AC3E}">
        <p14:creationId xmlns:p14="http://schemas.microsoft.com/office/powerpoint/2010/main" val="14731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500"/>
                                  </p:stCondLst>
                                  <p:childTnLst>
                                    <p:animEffect transition="out" filter="wedg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noFill/>
        </p:spPr>
        <p:txBody>
          <a:bodyPr wrap="square" rtlCol="0">
            <a:spAutoFit/>
          </a:bodyPr>
          <a:lstStyle/>
          <a:p>
            <a:r>
              <a:rPr lang="en-US" sz="4000" dirty="0" smtClean="0"/>
              <a:t>              </a:t>
            </a:r>
            <a:r>
              <a:rPr lang="en-US" sz="4000" dirty="0" smtClean="0">
                <a:solidFill>
                  <a:schemeClr val="bg1"/>
                </a:solidFill>
              </a:rPr>
              <a:t>( </a:t>
            </a:r>
            <a:r>
              <a:rPr lang="en-US" sz="4000" dirty="0" err="1" smtClean="0">
                <a:solidFill>
                  <a:schemeClr val="bg1"/>
                </a:solidFill>
              </a:rPr>
              <a:t>প্রত্যক্ষ</a:t>
            </a:r>
            <a:r>
              <a:rPr lang="en-US" sz="4000" dirty="0" smtClean="0">
                <a:solidFill>
                  <a:schemeClr val="bg1"/>
                </a:solidFill>
              </a:rPr>
              <a:t> </a:t>
            </a:r>
            <a:r>
              <a:rPr lang="en-US" sz="4000" dirty="0" err="1" smtClean="0">
                <a:solidFill>
                  <a:schemeClr val="bg1"/>
                </a:solidFill>
              </a:rPr>
              <a:t>বিপণন</a:t>
            </a:r>
            <a:r>
              <a:rPr lang="en-US" sz="4000" dirty="0" smtClean="0">
                <a:solidFill>
                  <a:schemeClr val="bg1"/>
                </a:solidFill>
              </a:rPr>
              <a:t> </a:t>
            </a:r>
            <a:r>
              <a:rPr lang="en-US" sz="4000" dirty="0" err="1" smtClean="0">
                <a:solidFill>
                  <a:schemeClr val="bg1"/>
                </a:solidFill>
              </a:rPr>
              <a:t>পরিচিতি</a:t>
            </a:r>
            <a:r>
              <a:rPr lang="en-US" sz="4000" dirty="0" smtClean="0">
                <a:solidFill>
                  <a:schemeClr val="bg1"/>
                </a:solidFill>
              </a:rPr>
              <a:t>)</a:t>
            </a:r>
            <a:endParaRPr lang="en-US" sz="4000" dirty="0">
              <a:solidFill>
                <a:schemeClr val="bg1"/>
              </a:solidFill>
            </a:endParaRPr>
          </a:p>
        </p:txBody>
      </p:sp>
      <p:sp>
        <p:nvSpPr>
          <p:cNvPr id="12" name="Oval 11"/>
          <p:cNvSpPr/>
          <p:nvPr/>
        </p:nvSpPr>
        <p:spPr>
          <a:xfrm>
            <a:off x="4876800" y="4953000"/>
            <a:ext cx="3962400" cy="1524000"/>
          </a:xfrm>
          <a:prstGeom prst="ellipse">
            <a:avLst/>
          </a:prstGeom>
          <a:solidFill>
            <a:srgbClr val="11E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rPr>
              <a:t>Direct marketing</a:t>
            </a:r>
            <a:endParaRPr lang="en-US" sz="4000" dirty="0">
              <a:solidFill>
                <a:srgbClr val="FF0000"/>
              </a:solidFill>
            </a:endParaRPr>
          </a:p>
        </p:txBody>
      </p:sp>
      <p:pic>
        <p:nvPicPr>
          <p:cNvPr id="2054" name="Picture 6" descr="C:\Users\LABPC\Desktop\images[11].png"/>
          <p:cNvPicPr>
            <a:picLocks noChangeAspect="1" noChangeArrowheads="1"/>
          </p:cNvPicPr>
          <p:nvPr/>
        </p:nvPicPr>
        <p:blipFill>
          <a:blip r:embed="rId2"/>
          <a:srcRect/>
          <a:stretch>
            <a:fillRect/>
          </a:stretch>
        </p:blipFill>
        <p:spPr bwMode="auto">
          <a:xfrm>
            <a:off x="4800600" y="1143000"/>
            <a:ext cx="4343400" cy="2971800"/>
          </a:xfrm>
          <a:prstGeom prst="rect">
            <a:avLst/>
          </a:prstGeom>
          <a:noFill/>
        </p:spPr>
      </p:pic>
      <p:pic>
        <p:nvPicPr>
          <p:cNvPr id="1026" name="Picture 2" descr="C:\Users\LABPC\Desktop\QHCAXAVOQ6CAUZFVLDCAID2BAFCAT4OX4BCAZO0P1WCA25CP41CA5XCPQYCALZQUQHCA30AONJCAA8OTW9CARRRCHHCAW4EFCYCASQ9O01CAXRNHF8CA86CHQTCAX2HDVPCA18VMZPCAAT9TP9CALI3UVC.jpg"/>
          <p:cNvPicPr>
            <a:picLocks noChangeAspect="1" noChangeArrowheads="1"/>
          </p:cNvPicPr>
          <p:nvPr/>
        </p:nvPicPr>
        <p:blipFill>
          <a:blip r:embed="rId3"/>
          <a:srcRect/>
          <a:stretch>
            <a:fillRect/>
          </a:stretch>
        </p:blipFill>
        <p:spPr bwMode="auto">
          <a:xfrm>
            <a:off x="0" y="4038600"/>
            <a:ext cx="4419600" cy="2819400"/>
          </a:xfrm>
          <a:prstGeom prst="rect">
            <a:avLst/>
          </a:prstGeom>
          <a:noFill/>
        </p:spPr>
      </p:pic>
      <p:pic>
        <p:nvPicPr>
          <p:cNvPr id="1027" name="Picture 3" descr="C:\Users\LABPC\Desktop\IDCATNIRBDCAWNTN2ACASGANZYCADOO92HCAW4GCPSCARG69X2CAHRHPL5CAO9Q6T0CA1J4ME4CA2KYQPOCAGFPBEICAXNSUSYCAE4B5W7CA2HXRGXCADBCOHFCAALIFLTCAK4LX17CA3T9RKFCA1YY4B2.jpg"/>
          <p:cNvPicPr>
            <a:picLocks noChangeAspect="1" noChangeArrowheads="1"/>
          </p:cNvPicPr>
          <p:nvPr/>
        </p:nvPicPr>
        <p:blipFill>
          <a:blip r:embed="rId4"/>
          <a:srcRect/>
          <a:stretch>
            <a:fillRect/>
          </a:stretch>
        </p:blipFill>
        <p:spPr bwMode="auto">
          <a:xfrm>
            <a:off x="0" y="990600"/>
            <a:ext cx="4419600" cy="2809800"/>
          </a:xfrm>
          <a:prstGeom prst="rect">
            <a:avLst/>
          </a:prstGeom>
          <a:noFill/>
        </p:spPr>
      </p:pic>
    </p:spTree>
    <p:extLst>
      <p:ext uri="{BB962C8B-B14F-4D97-AF65-F5344CB8AC3E}">
        <p14:creationId xmlns:p14="http://schemas.microsoft.com/office/powerpoint/2010/main" val="8606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wipe(down)">
                                      <p:cBhvr>
                                        <p:cTn id="25" dur="580">
                                          <p:stCondLst>
                                            <p:cond delay="0"/>
                                          </p:stCondLst>
                                        </p:cTn>
                                        <p:tgtEl>
                                          <p:spTgt spid="2054"/>
                                        </p:tgtEl>
                                      </p:cBhvr>
                                    </p:animEffect>
                                    <p:anim calcmode="lin" valueType="num">
                                      <p:cBhvr>
                                        <p:cTn id="26"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4"/>
                                        </p:tgtEl>
                                      </p:cBhvr>
                                      <p:to x="100000" y="60000"/>
                                    </p:animScale>
                                    <p:animScale>
                                      <p:cBhvr>
                                        <p:cTn id="32" dur="166" decel="50000">
                                          <p:stCondLst>
                                            <p:cond delay="676"/>
                                          </p:stCondLst>
                                        </p:cTn>
                                        <p:tgtEl>
                                          <p:spTgt spid="2054"/>
                                        </p:tgtEl>
                                      </p:cBhvr>
                                      <p:to x="100000" y="100000"/>
                                    </p:animScale>
                                    <p:animScale>
                                      <p:cBhvr>
                                        <p:cTn id="33" dur="26">
                                          <p:stCondLst>
                                            <p:cond delay="1312"/>
                                          </p:stCondLst>
                                        </p:cTn>
                                        <p:tgtEl>
                                          <p:spTgt spid="2054"/>
                                        </p:tgtEl>
                                      </p:cBhvr>
                                      <p:to x="100000" y="80000"/>
                                    </p:animScale>
                                    <p:animScale>
                                      <p:cBhvr>
                                        <p:cTn id="34" dur="166" decel="50000">
                                          <p:stCondLst>
                                            <p:cond delay="1338"/>
                                          </p:stCondLst>
                                        </p:cTn>
                                        <p:tgtEl>
                                          <p:spTgt spid="2054"/>
                                        </p:tgtEl>
                                      </p:cBhvr>
                                      <p:to x="100000" y="100000"/>
                                    </p:animScale>
                                    <p:animScale>
                                      <p:cBhvr>
                                        <p:cTn id="35" dur="26">
                                          <p:stCondLst>
                                            <p:cond delay="1642"/>
                                          </p:stCondLst>
                                        </p:cTn>
                                        <p:tgtEl>
                                          <p:spTgt spid="2054"/>
                                        </p:tgtEl>
                                      </p:cBhvr>
                                      <p:to x="100000" y="90000"/>
                                    </p:animScale>
                                    <p:animScale>
                                      <p:cBhvr>
                                        <p:cTn id="36" dur="166" decel="50000">
                                          <p:stCondLst>
                                            <p:cond delay="1668"/>
                                          </p:stCondLst>
                                        </p:cTn>
                                        <p:tgtEl>
                                          <p:spTgt spid="2054"/>
                                        </p:tgtEl>
                                      </p:cBhvr>
                                      <p:to x="100000" y="100000"/>
                                    </p:animScale>
                                    <p:animScale>
                                      <p:cBhvr>
                                        <p:cTn id="37" dur="26">
                                          <p:stCondLst>
                                            <p:cond delay="1808"/>
                                          </p:stCondLst>
                                        </p:cTn>
                                        <p:tgtEl>
                                          <p:spTgt spid="2054"/>
                                        </p:tgtEl>
                                      </p:cBhvr>
                                      <p:to x="100000" y="95000"/>
                                    </p:animScale>
                                    <p:animScale>
                                      <p:cBhvr>
                                        <p:cTn id="38" dur="166" decel="50000">
                                          <p:stCondLst>
                                            <p:cond delay="1834"/>
                                          </p:stCondLst>
                                        </p:cTn>
                                        <p:tgtEl>
                                          <p:spTgt spid="205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down)">
                                      <p:cBhvr>
                                        <p:cTn id="43" dur="580">
                                          <p:stCondLst>
                                            <p:cond delay="0"/>
                                          </p:stCondLst>
                                        </p:cTn>
                                        <p:tgtEl>
                                          <p:spTgt spid="1026"/>
                                        </p:tgtEl>
                                      </p:cBhvr>
                                    </p:animEffect>
                                    <p:anim calcmode="lin" valueType="num">
                                      <p:cBhvr>
                                        <p:cTn id="4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9" dur="26">
                                          <p:stCondLst>
                                            <p:cond delay="650"/>
                                          </p:stCondLst>
                                        </p:cTn>
                                        <p:tgtEl>
                                          <p:spTgt spid="1026"/>
                                        </p:tgtEl>
                                      </p:cBhvr>
                                      <p:to x="100000" y="60000"/>
                                    </p:animScale>
                                    <p:animScale>
                                      <p:cBhvr>
                                        <p:cTn id="50" dur="166" decel="50000">
                                          <p:stCondLst>
                                            <p:cond delay="676"/>
                                          </p:stCondLst>
                                        </p:cTn>
                                        <p:tgtEl>
                                          <p:spTgt spid="1026"/>
                                        </p:tgtEl>
                                      </p:cBhvr>
                                      <p:to x="100000" y="100000"/>
                                    </p:animScale>
                                    <p:animScale>
                                      <p:cBhvr>
                                        <p:cTn id="51" dur="26">
                                          <p:stCondLst>
                                            <p:cond delay="1312"/>
                                          </p:stCondLst>
                                        </p:cTn>
                                        <p:tgtEl>
                                          <p:spTgt spid="1026"/>
                                        </p:tgtEl>
                                      </p:cBhvr>
                                      <p:to x="100000" y="80000"/>
                                    </p:animScale>
                                    <p:animScale>
                                      <p:cBhvr>
                                        <p:cTn id="52" dur="166" decel="50000">
                                          <p:stCondLst>
                                            <p:cond delay="1338"/>
                                          </p:stCondLst>
                                        </p:cTn>
                                        <p:tgtEl>
                                          <p:spTgt spid="1026"/>
                                        </p:tgtEl>
                                      </p:cBhvr>
                                      <p:to x="100000" y="100000"/>
                                    </p:animScale>
                                    <p:animScale>
                                      <p:cBhvr>
                                        <p:cTn id="53" dur="26">
                                          <p:stCondLst>
                                            <p:cond delay="1642"/>
                                          </p:stCondLst>
                                        </p:cTn>
                                        <p:tgtEl>
                                          <p:spTgt spid="1026"/>
                                        </p:tgtEl>
                                      </p:cBhvr>
                                      <p:to x="100000" y="90000"/>
                                    </p:animScale>
                                    <p:animScale>
                                      <p:cBhvr>
                                        <p:cTn id="54" dur="166" decel="50000">
                                          <p:stCondLst>
                                            <p:cond delay="1668"/>
                                          </p:stCondLst>
                                        </p:cTn>
                                        <p:tgtEl>
                                          <p:spTgt spid="1026"/>
                                        </p:tgtEl>
                                      </p:cBhvr>
                                      <p:to x="100000" y="100000"/>
                                    </p:animScale>
                                    <p:animScale>
                                      <p:cBhvr>
                                        <p:cTn id="55" dur="26">
                                          <p:stCondLst>
                                            <p:cond delay="1808"/>
                                          </p:stCondLst>
                                        </p:cTn>
                                        <p:tgtEl>
                                          <p:spTgt spid="1026"/>
                                        </p:tgtEl>
                                      </p:cBhvr>
                                      <p:to x="100000" y="95000"/>
                                    </p:animScale>
                                    <p:animScale>
                                      <p:cBhvr>
                                        <p:cTn id="56" dur="166" decel="50000">
                                          <p:stCondLst>
                                            <p:cond delay="1834"/>
                                          </p:stCondLst>
                                        </p:cTn>
                                        <p:tgtEl>
                                          <p:spTgt spid="102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grpId="0" nodeType="clickEffect">
                                  <p:stCondLst>
                                    <p:cond delay="0"/>
                                  </p:stCondLst>
                                  <p:childTnLst>
                                    <p:animRot by="21600000">
                                      <p:cBhvr>
                                        <p:cTn id="60"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92D050"/>
          </a:solidFill>
          <a:ln>
            <a:solidFill>
              <a:schemeClr val="accent3"/>
            </a:solidFill>
          </a:ln>
        </p:spPr>
        <p:txBody>
          <a:bodyPr>
            <a:normAutofit fontScale="90000"/>
          </a:bodyPr>
          <a:lstStyle/>
          <a:p>
            <a:r>
              <a:rPr lang="en-US" u="sng" dirty="0" err="1" smtClean="0">
                <a:solidFill>
                  <a:schemeClr val="bg1"/>
                </a:solidFill>
              </a:rPr>
              <a:t>আলোচ্য</a:t>
            </a:r>
            <a:r>
              <a:rPr lang="en-US" u="sng" dirty="0" smtClean="0">
                <a:solidFill>
                  <a:schemeClr val="bg1"/>
                </a:solidFill>
              </a:rPr>
              <a:t> </a:t>
            </a:r>
            <a:r>
              <a:rPr lang="en-US" u="sng" dirty="0" err="1" smtClean="0">
                <a:solidFill>
                  <a:schemeClr val="bg1"/>
                </a:solidFill>
              </a:rPr>
              <a:t>বিষয়</a:t>
            </a:r>
            <a:r>
              <a:rPr lang="en-US" u="sng" dirty="0" smtClean="0">
                <a:solidFill>
                  <a:schemeClr val="bg1"/>
                </a:solidFill>
              </a:rPr>
              <a:t> :</a:t>
            </a:r>
            <a:br>
              <a:rPr lang="en-US" u="sng" dirty="0" smtClean="0">
                <a:solidFill>
                  <a:schemeClr val="bg1"/>
                </a:solidFill>
              </a:rPr>
            </a:br>
            <a:r>
              <a:rPr lang="en-US" u="sng" dirty="0" err="1" smtClean="0">
                <a:solidFill>
                  <a:schemeClr val="bg1"/>
                </a:solidFill>
              </a:rPr>
              <a:t>বিপননের</a:t>
            </a:r>
            <a:r>
              <a:rPr lang="en-US" u="sng" dirty="0" smtClean="0">
                <a:solidFill>
                  <a:schemeClr val="bg1"/>
                </a:solidFill>
              </a:rPr>
              <a:t> </a:t>
            </a:r>
            <a:r>
              <a:rPr lang="en-US" u="sng" dirty="0" err="1" smtClean="0">
                <a:solidFill>
                  <a:schemeClr val="bg1"/>
                </a:solidFill>
              </a:rPr>
              <a:t>হাতিয়ার</a:t>
            </a:r>
            <a:endParaRPr lang="en-US" u="sng" dirty="0">
              <a:solidFill>
                <a:schemeClr val="bg1"/>
              </a:solidFill>
            </a:endParaRPr>
          </a:p>
        </p:txBody>
      </p:sp>
      <p:sp>
        <p:nvSpPr>
          <p:cNvPr id="3" name="Content Placeholder 2"/>
          <p:cNvSpPr>
            <a:spLocks noGrp="1"/>
          </p:cNvSpPr>
          <p:nvPr>
            <p:ph idx="1"/>
          </p:nvPr>
        </p:nvSpPr>
        <p:spPr>
          <a:xfrm>
            <a:off x="0" y="990600"/>
            <a:ext cx="9144000" cy="5867400"/>
          </a:xfrm>
        </p:spPr>
        <p:txBody>
          <a:bodyPr>
            <a:normAutofit/>
          </a:bodyPr>
          <a:lstStyle/>
          <a:p>
            <a:pPr>
              <a:buNone/>
            </a:pPr>
            <a:endParaRPr lang="en-US" sz="2000" dirty="0" smtClean="0">
              <a:solidFill>
                <a:schemeClr val="bg1"/>
              </a:solidFill>
            </a:endParaRPr>
          </a:p>
          <a:p>
            <a:pPr>
              <a:buNone/>
            </a:pPr>
            <a:r>
              <a:rPr lang="en-US" sz="2000" dirty="0" smtClean="0">
                <a:solidFill>
                  <a:schemeClr val="bg1"/>
                </a:solidFill>
              </a:rPr>
              <a:t>                                                   </a:t>
            </a:r>
          </a:p>
          <a:p>
            <a:pPr>
              <a:buNone/>
            </a:pPr>
            <a:endParaRPr lang="en-US" dirty="0" smtClean="0">
              <a:solidFill>
                <a:schemeClr val="bg1"/>
              </a:solidFill>
            </a:endParaRPr>
          </a:p>
        </p:txBody>
      </p:sp>
      <p:sp>
        <p:nvSpPr>
          <p:cNvPr id="4" name="Rectangle 3"/>
          <p:cNvSpPr/>
          <p:nvPr/>
        </p:nvSpPr>
        <p:spPr>
          <a:xfrm>
            <a:off x="3048000" y="1219200"/>
            <a:ext cx="3352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rPr>
              <a:t>প্রত্যক্ষ</a:t>
            </a:r>
            <a:r>
              <a:rPr lang="en-US" sz="3200" dirty="0" smtClean="0">
                <a:solidFill>
                  <a:schemeClr val="bg1"/>
                </a:solidFill>
              </a:rPr>
              <a:t> </a:t>
            </a:r>
            <a:r>
              <a:rPr lang="en-US" sz="3200" dirty="0" err="1" smtClean="0">
                <a:solidFill>
                  <a:schemeClr val="bg1"/>
                </a:solidFill>
              </a:rPr>
              <a:t>বিপণনের</a:t>
            </a:r>
            <a:r>
              <a:rPr lang="en-US" sz="3200" dirty="0" smtClean="0">
                <a:solidFill>
                  <a:schemeClr val="bg1"/>
                </a:solidFill>
              </a:rPr>
              <a:t> </a:t>
            </a:r>
            <a:r>
              <a:rPr lang="en-US" sz="3200" dirty="0" err="1" smtClean="0">
                <a:solidFill>
                  <a:schemeClr val="bg1"/>
                </a:solidFill>
              </a:rPr>
              <a:t>পন্থা</a:t>
            </a:r>
            <a:endParaRPr lang="en-US" sz="3200" dirty="0">
              <a:solidFill>
                <a:schemeClr val="bg1"/>
              </a:solidFill>
            </a:endParaRPr>
          </a:p>
        </p:txBody>
      </p:sp>
      <p:sp>
        <p:nvSpPr>
          <p:cNvPr id="27" name="Down Arrow 26"/>
          <p:cNvSpPr/>
          <p:nvPr/>
        </p:nvSpPr>
        <p:spPr>
          <a:xfrm>
            <a:off x="4495800" y="19050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48200" y="4038600"/>
            <a:ext cx="1600200"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প্রত্যক্ষ</a:t>
            </a:r>
            <a:r>
              <a:rPr lang="en-US" dirty="0" smtClean="0">
                <a:solidFill>
                  <a:schemeClr val="bg1"/>
                </a:solidFill>
              </a:rPr>
              <a:t> </a:t>
            </a:r>
            <a:r>
              <a:rPr lang="en-US" dirty="0" err="1" smtClean="0">
                <a:solidFill>
                  <a:schemeClr val="bg1"/>
                </a:solidFill>
              </a:rPr>
              <a:t>বিপণনের</a:t>
            </a:r>
            <a:r>
              <a:rPr lang="en-US" dirty="0" smtClean="0">
                <a:solidFill>
                  <a:schemeClr val="bg1"/>
                </a:solidFill>
              </a:rPr>
              <a:t> </a:t>
            </a:r>
            <a:r>
              <a:rPr lang="en-US" dirty="0" err="1" smtClean="0">
                <a:solidFill>
                  <a:schemeClr val="bg1"/>
                </a:solidFill>
              </a:rPr>
              <a:t>পন্তাসমূহ</a:t>
            </a:r>
            <a:endParaRPr lang="en-US" dirty="0">
              <a:solidFill>
                <a:schemeClr val="bg1"/>
              </a:solidFill>
            </a:endParaRPr>
          </a:p>
        </p:txBody>
      </p:sp>
      <p:sp>
        <p:nvSpPr>
          <p:cNvPr id="37" name="Hexagon 36"/>
          <p:cNvSpPr/>
          <p:nvPr/>
        </p:nvSpPr>
        <p:spPr>
          <a:xfrm>
            <a:off x="6096000" y="2286000"/>
            <a:ext cx="1676400" cy="1295400"/>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টেলি</a:t>
            </a:r>
            <a:r>
              <a:rPr lang="en-US" sz="2000" dirty="0" smtClean="0">
                <a:solidFill>
                  <a:schemeClr val="bg1"/>
                </a:solidFill>
              </a:rPr>
              <a:t> </a:t>
            </a:r>
            <a:r>
              <a:rPr lang="en-US" sz="2000" dirty="0" err="1" smtClean="0">
                <a:solidFill>
                  <a:schemeClr val="bg1"/>
                </a:solidFill>
              </a:rPr>
              <a:t>মার্কেটিং</a:t>
            </a:r>
            <a:endParaRPr lang="en-US" sz="2000" dirty="0">
              <a:solidFill>
                <a:schemeClr val="bg1"/>
              </a:solidFill>
            </a:endParaRPr>
          </a:p>
        </p:txBody>
      </p:sp>
      <p:sp>
        <p:nvSpPr>
          <p:cNvPr id="38" name="Hexagon 37"/>
          <p:cNvSpPr/>
          <p:nvPr/>
        </p:nvSpPr>
        <p:spPr>
          <a:xfrm>
            <a:off x="7239000" y="3962400"/>
            <a:ext cx="1524000" cy="129540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ক্যাটালগ</a:t>
            </a:r>
            <a:r>
              <a:rPr lang="en-US" sz="2000" dirty="0" smtClean="0">
                <a:solidFill>
                  <a:schemeClr val="bg1"/>
                </a:solidFill>
              </a:rPr>
              <a:t> </a:t>
            </a:r>
            <a:r>
              <a:rPr lang="en-US" sz="2000" dirty="0" err="1" smtClean="0">
                <a:solidFill>
                  <a:schemeClr val="bg1"/>
                </a:solidFill>
              </a:rPr>
              <a:t>মার্কেটিং</a:t>
            </a:r>
            <a:endParaRPr lang="en-US" sz="2000" dirty="0">
              <a:solidFill>
                <a:schemeClr val="bg1"/>
              </a:solidFill>
            </a:endParaRPr>
          </a:p>
        </p:txBody>
      </p:sp>
      <p:sp>
        <p:nvSpPr>
          <p:cNvPr id="39" name="Hexagon 38"/>
          <p:cNvSpPr/>
          <p:nvPr/>
        </p:nvSpPr>
        <p:spPr>
          <a:xfrm>
            <a:off x="6553200" y="5638800"/>
            <a:ext cx="1600200" cy="1219200"/>
          </a:xfrm>
          <a:prstGeom prst="hexag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সরাসরি</a:t>
            </a:r>
            <a:r>
              <a:rPr lang="en-US" sz="2000" dirty="0" smtClean="0">
                <a:solidFill>
                  <a:schemeClr val="bg1"/>
                </a:solidFill>
              </a:rPr>
              <a:t> </a:t>
            </a:r>
            <a:r>
              <a:rPr lang="en-US" sz="2000" dirty="0" err="1" smtClean="0">
                <a:solidFill>
                  <a:schemeClr val="bg1"/>
                </a:solidFill>
              </a:rPr>
              <a:t>ডাক</a:t>
            </a:r>
            <a:r>
              <a:rPr lang="en-US" sz="2000" dirty="0" smtClean="0">
                <a:solidFill>
                  <a:schemeClr val="bg1"/>
                </a:solidFill>
              </a:rPr>
              <a:t> </a:t>
            </a:r>
            <a:r>
              <a:rPr lang="en-US" sz="2000" dirty="0" err="1" smtClean="0">
                <a:solidFill>
                  <a:schemeClr val="bg1"/>
                </a:solidFill>
              </a:rPr>
              <a:t>মার্কেটিং</a:t>
            </a:r>
            <a:endParaRPr lang="en-US" sz="2000" dirty="0">
              <a:solidFill>
                <a:schemeClr val="bg1"/>
              </a:solidFill>
            </a:endParaRPr>
          </a:p>
        </p:txBody>
      </p:sp>
      <p:sp>
        <p:nvSpPr>
          <p:cNvPr id="40" name="Hexagon 39"/>
          <p:cNvSpPr/>
          <p:nvPr/>
        </p:nvSpPr>
        <p:spPr>
          <a:xfrm>
            <a:off x="4419600" y="5562600"/>
            <a:ext cx="1752600" cy="129540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টেলিভিশন</a:t>
            </a:r>
            <a:r>
              <a:rPr lang="en-US" sz="2000" dirty="0" smtClean="0">
                <a:solidFill>
                  <a:schemeClr val="bg1"/>
                </a:solidFill>
              </a:rPr>
              <a:t> </a:t>
            </a:r>
            <a:r>
              <a:rPr lang="en-US" sz="2000" dirty="0" err="1" smtClean="0">
                <a:solidFill>
                  <a:schemeClr val="bg1"/>
                </a:solidFill>
              </a:rPr>
              <a:t>মার্কেটিং</a:t>
            </a:r>
            <a:endParaRPr lang="en-US" sz="2000" dirty="0">
              <a:solidFill>
                <a:schemeClr val="bg1"/>
              </a:solidFill>
            </a:endParaRPr>
          </a:p>
        </p:txBody>
      </p:sp>
      <p:sp>
        <p:nvSpPr>
          <p:cNvPr id="41" name="Hexagon 40"/>
          <p:cNvSpPr/>
          <p:nvPr/>
        </p:nvSpPr>
        <p:spPr>
          <a:xfrm>
            <a:off x="1905000" y="5105400"/>
            <a:ext cx="1746504" cy="1524000"/>
          </a:xfrm>
          <a:prstGeom prst="hex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কিয়স্ক</a:t>
            </a:r>
            <a:r>
              <a:rPr lang="en-US" sz="2000" dirty="0" smtClean="0">
                <a:solidFill>
                  <a:schemeClr val="bg1"/>
                </a:solidFill>
              </a:rPr>
              <a:t> </a:t>
            </a:r>
            <a:r>
              <a:rPr lang="en-US" sz="2000" dirty="0" err="1" smtClean="0">
                <a:solidFill>
                  <a:schemeClr val="bg1"/>
                </a:solidFill>
              </a:rPr>
              <a:t>মার্কেটিং</a:t>
            </a:r>
            <a:endParaRPr lang="en-US" sz="2000" dirty="0">
              <a:solidFill>
                <a:schemeClr val="bg1"/>
              </a:solidFill>
            </a:endParaRPr>
          </a:p>
        </p:txBody>
      </p:sp>
      <p:sp>
        <p:nvSpPr>
          <p:cNvPr id="42" name="Hexagon 41"/>
          <p:cNvSpPr/>
          <p:nvPr/>
        </p:nvSpPr>
        <p:spPr>
          <a:xfrm>
            <a:off x="2057400" y="2971800"/>
            <a:ext cx="1676400" cy="1447800"/>
          </a:xfrm>
          <a:prstGeom prst="hexagon">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অনলাইন</a:t>
            </a:r>
            <a:endParaRPr lang="en-US" sz="2000" dirty="0" smtClean="0">
              <a:solidFill>
                <a:schemeClr val="bg1"/>
              </a:solidFill>
            </a:endParaRPr>
          </a:p>
          <a:p>
            <a:pPr algn="ctr"/>
            <a:r>
              <a:rPr lang="en-US" sz="2000" dirty="0" err="1" smtClean="0">
                <a:solidFill>
                  <a:schemeClr val="bg1"/>
                </a:solidFill>
              </a:rPr>
              <a:t>মার্কেটিং</a:t>
            </a:r>
            <a:endParaRPr lang="en-US" sz="2000" dirty="0">
              <a:solidFill>
                <a:schemeClr val="bg1"/>
              </a:solidFill>
            </a:endParaRPr>
          </a:p>
        </p:txBody>
      </p:sp>
      <p:sp>
        <p:nvSpPr>
          <p:cNvPr id="43" name="Hexagon 42"/>
          <p:cNvSpPr/>
          <p:nvPr/>
        </p:nvSpPr>
        <p:spPr>
          <a:xfrm>
            <a:off x="3962400" y="2209800"/>
            <a:ext cx="1600200" cy="12954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bg1"/>
                </a:solidFill>
              </a:rPr>
              <a:t>মুখোমুখি</a:t>
            </a:r>
            <a:r>
              <a:rPr lang="en-US" sz="2000" dirty="0" smtClean="0">
                <a:solidFill>
                  <a:schemeClr val="bg1"/>
                </a:solidFill>
              </a:rPr>
              <a:t> </a:t>
            </a:r>
          </a:p>
          <a:p>
            <a:pPr algn="ctr"/>
            <a:r>
              <a:rPr lang="en-US" sz="2000" dirty="0" err="1" smtClean="0">
                <a:solidFill>
                  <a:schemeClr val="bg1"/>
                </a:solidFill>
              </a:rPr>
              <a:t>বিক্রয়</a:t>
            </a:r>
            <a:endParaRPr lang="en-US" sz="2000" dirty="0">
              <a:solidFill>
                <a:schemeClr val="bg1"/>
              </a:solidFill>
            </a:endParaRPr>
          </a:p>
        </p:txBody>
      </p:sp>
    </p:spTree>
    <p:extLst>
      <p:ext uri="{BB962C8B-B14F-4D97-AF65-F5344CB8AC3E}">
        <p14:creationId xmlns:p14="http://schemas.microsoft.com/office/powerpoint/2010/main" val="7831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heel(1)">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heel(1)">
                                      <p:cBhvr>
                                        <p:cTn id="22" dur="2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heel(1)">
                                      <p:cBhvr>
                                        <p:cTn id="27" dur="20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heel(1)">
                                      <p:cBhvr>
                                        <p:cTn id="32" dur="2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normAutofit/>
          </a:bodyPr>
          <a:lstStyle/>
          <a:p>
            <a:r>
              <a:rPr lang="en-US" dirty="0" err="1" smtClean="0"/>
              <a:t>বিস্তারিত</a:t>
            </a:r>
            <a:endParaRPr lang="en-US" dirty="0"/>
          </a:p>
        </p:txBody>
      </p:sp>
      <p:sp>
        <p:nvSpPr>
          <p:cNvPr id="3" name="Content Placeholder 2"/>
          <p:cNvSpPr>
            <a:spLocks noGrp="1"/>
          </p:cNvSpPr>
          <p:nvPr>
            <p:ph idx="1"/>
          </p:nvPr>
        </p:nvSpPr>
        <p:spPr>
          <a:xfrm>
            <a:off x="0" y="838200"/>
            <a:ext cx="9144000" cy="6019800"/>
          </a:xfrm>
          <a:solidFill>
            <a:srgbClr val="00B0F0"/>
          </a:solidFill>
        </p:spPr>
        <p:txBody>
          <a:bodyPr>
            <a:normAutofit fontScale="92500"/>
          </a:bodyPr>
          <a:lstStyle/>
          <a:p>
            <a:r>
              <a:rPr lang="en-US" sz="2400" b="1" dirty="0" err="1" smtClean="0">
                <a:solidFill>
                  <a:srgbClr val="002060"/>
                </a:solidFill>
              </a:rPr>
              <a:t>মুখোমুখি</a:t>
            </a:r>
            <a:r>
              <a:rPr lang="en-US" sz="2400" b="1" dirty="0" smtClean="0">
                <a:solidFill>
                  <a:srgbClr val="002060"/>
                </a:solidFill>
              </a:rPr>
              <a:t> </a:t>
            </a:r>
            <a:r>
              <a:rPr lang="en-US" sz="2400" b="1" dirty="0" err="1" smtClean="0">
                <a:solidFill>
                  <a:srgbClr val="002060"/>
                </a:solidFill>
              </a:rPr>
              <a:t>বিক্রয়</a:t>
            </a:r>
            <a:r>
              <a:rPr lang="en-US" sz="2400" b="1" dirty="0" smtClean="0">
                <a:solidFill>
                  <a:srgbClr val="002060"/>
                </a:solidFill>
              </a:rPr>
              <a:t> </a:t>
            </a:r>
            <a:r>
              <a:rPr lang="en-US" sz="2400" b="1" dirty="0" smtClean="0">
                <a:solidFill>
                  <a:schemeClr val="bg1"/>
                </a:solidFill>
              </a:rPr>
              <a:t>:  </a:t>
            </a:r>
            <a:r>
              <a:rPr lang="en-US" sz="2400" b="1" dirty="0" err="1" smtClean="0">
                <a:solidFill>
                  <a:schemeClr val="bg1"/>
                </a:solidFill>
              </a:rPr>
              <a:t>যে</a:t>
            </a:r>
            <a:r>
              <a:rPr lang="en-US" sz="2400" b="1" dirty="0" smtClean="0">
                <a:solidFill>
                  <a:schemeClr val="bg1"/>
                </a:solidFill>
              </a:rPr>
              <a:t> </a:t>
            </a:r>
            <a:r>
              <a:rPr lang="en-US" sz="2400" b="1" dirty="0" err="1" smtClean="0">
                <a:solidFill>
                  <a:schemeClr val="bg1"/>
                </a:solidFill>
              </a:rPr>
              <a:t>প্রক্রিয়ায়</a:t>
            </a:r>
            <a:r>
              <a:rPr lang="en-US" sz="2400" b="1" dirty="0" smtClean="0">
                <a:solidFill>
                  <a:schemeClr val="bg1"/>
                </a:solidFill>
              </a:rPr>
              <a:t> </a:t>
            </a:r>
            <a:r>
              <a:rPr lang="en-US" sz="2400" b="1" dirty="0" err="1" smtClean="0">
                <a:solidFill>
                  <a:schemeClr val="bg1"/>
                </a:solidFill>
              </a:rPr>
              <a:t>ক্রেতা</a:t>
            </a:r>
            <a:r>
              <a:rPr lang="en-US" sz="2400" b="1" dirty="0" smtClean="0">
                <a:solidFill>
                  <a:schemeClr val="bg1"/>
                </a:solidFill>
              </a:rPr>
              <a:t> </a:t>
            </a:r>
            <a:r>
              <a:rPr lang="en-US" sz="2400" b="1" dirty="0" err="1" smtClean="0">
                <a:solidFill>
                  <a:schemeClr val="bg1"/>
                </a:solidFill>
              </a:rPr>
              <a:t>সাধারণের</a:t>
            </a:r>
            <a:r>
              <a:rPr lang="en-US" sz="2400" b="1" dirty="0" smtClean="0">
                <a:solidFill>
                  <a:schemeClr val="bg1"/>
                </a:solidFill>
              </a:rPr>
              <a:t> </a:t>
            </a:r>
            <a:r>
              <a:rPr lang="en-US" sz="2400" b="1" dirty="0" err="1" smtClean="0">
                <a:solidFill>
                  <a:schemeClr val="bg1"/>
                </a:solidFill>
              </a:rPr>
              <a:t>নিকিট</a:t>
            </a:r>
            <a:r>
              <a:rPr lang="en-US" sz="2400" b="1" dirty="0" smtClean="0">
                <a:solidFill>
                  <a:schemeClr val="bg1"/>
                </a:solidFill>
              </a:rPr>
              <a:t> </a:t>
            </a:r>
            <a:r>
              <a:rPr lang="en-US" sz="2400" b="1" dirty="0" err="1" smtClean="0">
                <a:solidFill>
                  <a:schemeClr val="bg1"/>
                </a:solidFill>
              </a:rPr>
              <a:t>মুখোমুখি</a:t>
            </a:r>
            <a:r>
              <a:rPr lang="en-US" sz="2400" b="1" dirty="0" smtClean="0">
                <a:solidFill>
                  <a:schemeClr val="bg1"/>
                </a:solidFill>
              </a:rPr>
              <a:t> </a:t>
            </a:r>
            <a:r>
              <a:rPr lang="en-US" sz="2400" b="1" dirty="0" err="1" smtClean="0">
                <a:solidFill>
                  <a:schemeClr val="bg1"/>
                </a:solidFill>
              </a:rPr>
              <a:t>হয়ে</a:t>
            </a:r>
            <a:r>
              <a:rPr lang="en-US" sz="2400" b="1" dirty="0" smtClean="0">
                <a:solidFill>
                  <a:schemeClr val="bg1"/>
                </a:solidFill>
              </a:rPr>
              <a:t> </a:t>
            </a:r>
            <a:r>
              <a:rPr lang="en-US" sz="2400" b="1" dirty="0" err="1" smtClean="0">
                <a:solidFill>
                  <a:schemeClr val="bg1"/>
                </a:solidFill>
              </a:rPr>
              <a:t>পণ্য</a:t>
            </a:r>
            <a:r>
              <a:rPr lang="en-US" sz="2400" b="1" dirty="0" smtClean="0">
                <a:solidFill>
                  <a:schemeClr val="bg1"/>
                </a:solidFill>
              </a:rPr>
              <a:t> </a:t>
            </a:r>
            <a:r>
              <a:rPr lang="en-US" sz="2400" b="1" dirty="0" err="1" smtClean="0">
                <a:solidFill>
                  <a:schemeClr val="bg1"/>
                </a:solidFill>
              </a:rPr>
              <a:t>বিষয়ক</a:t>
            </a:r>
            <a:r>
              <a:rPr lang="en-US" sz="2400" b="1" dirty="0" smtClean="0">
                <a:solidFill>
                  <a:schemeClr val="bg1"/>
                </a:solidFill>
              </a:rPr>
              <a:t> </a:t>
            </a:r>
            <a:r>
              <a:rPr lang="en-US" sz="2400" b="1" dirty="0" err="1" smtClean="0">
                <a:solidFill>
                  <a:schemeClr val="bg1"/>
                </a:solidFill>
              </a:rPr>
              <a:t>তথ্য</a:t>
            </a:r>
            <a:r>
              <a:rPr lang="en-US" sz="2400" b="1" dirty="0" smtClean="0">
                <a:solidFill>
                  <a:schemeClr val="bg1"/>
                </a:solidFill>
              </a:rPr>
              <a:t> </a:t>
            </a:r>
            <a:r>
              <a:rPr lang="en-US" sz="2400" b="1" dirty="0" err="1" smtClean="0">
                <a:solidFill>
                  <a:schemeClr val="bg1"/>
                </a:solidFill>
              </a:rPr>
              <a:t>উপস্থাপন</a:t>
            </a:r>
            <a:r>
              <a:rPr lang="en-US" sz="2400" b="1" dirty="0" smtClean="0">
                <a:solidFill>
                  <a:schemeClr val="bg1"/>
                </a:solidFill>
              </a:rPr>
              <a:t> </a:t>
            </a:r>
            <a:r>
              <a:rPr lang="en-US" sz="2400" b="1" dirty="0" err="1" smtClean="0">
                <a:solidFill>
                  <a:schemeClr val="bg1"/>
                </a:solidFill>
              </a:rPr>
              <a:t>করা</a:t>
            </a:r>
            <a:r>
              <a:rPr lang="en-US" sz="2400" b="1" dirty="0" smtClean="0">
                <a:solidFill>
                  <a:schemeClr val="bg1"/>
                </a:solidFill>
              </a:rPr>
              <a:t> </a:t>
            </a:r>
            <a:r>
              <a:rPr lang="en-US" sz="2400" b="1" dirty="0" err="1" smtClean="0">
                <a:solidFill>
                  <a:schemeClr val="bg1"/>
                </a:solidFill>
              </a:rPr>
              <a:t>হয়</a:t>
            </a:r>
            <a:r>
              <a:rPr lang="en-US" sz="2400" b="1" dirty="0" smtClean="0">
                <a:solidFill>
                  <a:schemeClr val="bg1"/>
                </a:solidFill>
              </a:rPr>
              <a:t> </a:t>
            </a:r>
            <a:r>
              <a:rPr lang="en-US" sz="2400" b="1" dirty="0" err="1" smtClean="0">
                <a:solidFill>
                  <a:schemeClr val="bg1"/>
                </a:solidFill>
              </a:rPr>
              <a:t>তাকে</a:t>
            </a:r>
            <a:r>
              <a:rPr lang="en-US" sz="2400" b="1" dirty="0" smtClean="0">
                <a:solidFill>
                  <a:schemeClr val="bg1"/>
                </a:solidFill>
              </a:rPr>
              <a:t> </a:t>
            </a:r>
            <a:r>
              <a:rPr lang="en-US" sz="2400" b="1" dirty="0" err="1" smtClean="0">
                <a:solidFill>
                  <a:schemeClr val="bg1"/>
                </a:solidFill>
              </a:rPr>
              <a:t>মুখোমুখি</a:t>
            </a:r>
            <a:r>
              <a:rPr lang="en-US" sz="2400" b="1" dirty="0" smtClean="0">
                <a:solidFill>
                  <a:schemeClr val="bg1"/>
                </a:solidFill>
              </a:rPr>
              <a:t> </a:t>
            </a:r>
            <a:r>
              <a:rPr lang="en-US" sz="2400" b="1" dirty="0" err="1" smtClean="0">
                <a:solidFill>
                  <a:schemeClr val="bg1"/>
                </a:solidFill>
              </a:rPr>
              <a:t>বিক্রয়</a:t>
            </a:r>
            <a:r>
              <a:rPr lang="en-US" sz="2400" b="1" dirty="0" smtClean="0">
                <a:solidFill>
                  <a:schemeClr val="bg1"/>
                </a:solidFill>
              </a:rPr>
              <a:t> </a:t>
            </a:r>
            <a:r>
              <a:rPr lang="en-US" sz="2400" b="1" dirty="0" err="1" smtClean="0">
                <a:solidFill>
                  <a:schemeClr val="bg1"/>
                </a:solidFill>
              </a:rPr>
              <a:t>বলে</a:t>
            </a:r>
            <a:r>
              <a:rPr lang="en-US" sz="2400" b="1" dirty="0" smtClean="0">
                <a:solidFill>
                  <a:schemeClr val="bg1"/>
                </a:solidFill>
              </a:rPr>
              <a:t>।</a:t>
            </a:r>
          </a:p>
          <a:p>
            <a:r>
              <a:rPr lang="en-US" sz="2400" b="1" dirty="0" err="1" smtClean="0">
                <a:solidFill>
                  <a:srgbClr val="002060"/>
                </a:solidFill>
              </a:rPr>
              <a:t>টেলিমার্কেটিং</a:t>
            </a:r>
            <a:r>
              <a:rPr lang="en-US" sz="2400" b="1" dirty="0" smtClean="0">
                <a:solidFill>
                  <a:schemeClr val="bg1"/>
                </a:solidFill>
              </a:rPr>
              <a:t> : </a:t>
            </a:r>
            <a:r>
              <a:rPr lang="en-US" sz="2400" b="1" dirty="0" err="1" smtClean="0">
                <a:solidFill>
                  <a:schemeClr val="bg1"/>
                </a:solidFill>
              </a:rPr>
              <a:t>টেলিফোনের</a:t>
            </a:r>
            <a:r>
              <a:rPr lang="en-US" sz="2400" b="1" dirty="0" smtClean="0">
                <a:solidFill>
                  <a:schemeClr val="bg1"/>
                </a:solidFill>
              </a:rPr>
              <a:t> </a:t>
            </a:r>
            <a:r>
              <a:rPr lang="en-US" sz="2400" b="1" dirty="0" err="1" smtClean="0">
                <a:solidFill>
                  <a:schemeClr val="bg1"/>
                </a:solidFill>
              </a:rPr>
              <a:t>মাধ্যমে</a:t>
            </a:r>
            <a:r>
              <a:rPr lang="en-US" sz="2400" b="1" dirty="0" smtClean="0">
                <a:solidFill>
                  <a:schemeClr val="bg1"/>
                </a:solidFill>
              </a:rPr>
              <a:t> </a:t>
            </a:r>
            <a:r>
              <a:rPr lang="en-US" sz="2400" b="1" dirty="0" err="1" smtClean="0">
                <a:solidFill>
                  <a:schemeClr val="bg1"/>
                </a:solidFill>
              </a:rPr>
              <a:t>ক্রেতাদের</a:t>
            </a:r>
            <a:r>
              <a:rPr lang="en-US" sz="2400" b="1" dirty="0" smtClean="0">
                <a:solidFill>
                  <a:schemeClr val="bg1"/>
                </a:solidFill>
              </a:rPr>
              <a:t> </a:t>
            </a:r>
            <a:r>
              <a:rPr lang="en-US" sz="2400" b="1" dirty="0" err="1" smtClean="0">
                <a:solidFill>
                  <a:schemeClr val="bg1"/>
                </a:solidFill>
              </a:rPr>
              <a:t>সাথে</a:t>
            </a:r>
            <a:r>
              <a:rPr lang="en-US" sz="2400" b="1" dirty="0" smtClean="0">
                <a:solidFill>
                  <a:schemeClr val="bg1"/>
                </a:solidFill>
              </a:rPr>
              <a:t> </a:t>
            </a:r>
            <a:r>
              <a:rPr lang="en-US" sz="2400" b="1" dirty="0" err="1" smtClean="0">
                <a:solidFill>
                  <a:schemeClr val="bg1"/>
                </a:solidFill>
              </a:rPr>
              <a:t>যোগাযোগ</a:t>
            </a:r>
            <a:r>
              <a:rPr lang="en-US" sz="2400" b="1" dirty="0" smtClean="0">
                <a:solidFill>
                  <a:schemeClr val="bg1"/>
                </a:solidFill>
              </a:rPr>
              <a:t> </a:t>
            </a:r>
            <a:r>
              <a:rPr lang="en-US" sz="2400" b="1" dirty="0" err="1" smtClean="0">
                <a:solidFill>
                  <a:schemeClr val="bg1"/>
                </a:solidFill>
              </a:rPr>
              <a:t>করে</a:t>
            </a:r>
            <a:r>
              <a:rPr lang="en-US" sz="2400" b="1" dirty="0" smtClean="0">
                <a:solidFill>
                  <a:schemeClr val="bg1"/>
                </a:solidFill>
              </a:rPr>
              <a:t>  </a:t>
            </a:r>
            <a:r>
              <a:rPr lang="en-US" sz="2400" b="1" dirty="0" err="1" smtClean="0">
                <a:solidFill>
                  <a:schemeClr val="bg1"/>
                </a:solidFill>
              </a:rPr>
              <a:t>পণ্য</a:t>
            </a:r>
            <a:r>
              <a:rPr lang="en-US" sz="2400" b="1" dirty="0" smtClean="0">
                <a:solidFill>
                  <a:schemeClr val="bg1"/>
                </a:solidFill>
              </a:rPr>
              <a:t> </a:t>
            </a:r>
            <a:r>
              <a:rPr lang="en-US" sz="2400" b="1" dirty="0" err="1" smtClean="0">
                <a:solidFill>
                  <a:schemeClr val="bg1"/>
                </a:solidFill>
              </a:rPr>
              <a:t>বা</a:t>
            </a:r>
            <a:r>
              <a:rPr lang="en-US" sz="2400" b="1" dirty="0" smtClean="0">
                <a:solidFill>
                  <a:schemeClr val="bg1"/>
                </a:solidFill>
              </a:rPr>
              <a:t>  </a:t>
            </a:r>
            <a:r>
              <a:rPr lang="en-US" sz="2400" b="1" dirty="0" err="1" smtClean="0">
                <a:solidFill>
                  <a:schemeClr val="bg1"/>
                </a:solidFill>
              </a:rPr>
              <a:t>সেবা</a:t>
            </a:r>
            <a:r>
              <a:rPr lang="en-US" sz="2400" b="1" dirty="0" smtClean="0">
                <a:solidFill>
                  <a:schemeClr val="bg1"/>
                </a:solidFill>
              </a:rPr>
              <a:t> </a:t>
            </a:r>
            <a:r>
              <a:rPr lang="en-US" sz="2400" b="1" dirty="0" err="1" smtClean="0">
                <a:solidFill>
                  <a:schemeClr val="bg1"/>
                </a:solidFill>
              </a:rPr>
              <a:t>বিক্রয়ের</a:t>
            </a:r>
            <a:r>
              <a:rPr lang="en-US" sz="2400" b="1" dirty="0" smtClean="0">
                <a:solidFill>
                  <a:schemeClr val="bg1"/>
                </a:solidFill>
              </a:rPr>
              <a:t>  </a:t>
            </a:r>
            <a:r>
              <a:rPr lang="en-US" sz="2400" b="1" dirty="0" err="1" smtClean="0">
                <a:solidFill>
                  <a:schemeClr val="bg1"/>
                </a:solidFill>
              </a:rPr>
              <a:t>প্রচেষ্টাকে</a:t>
            </a:r>
            <a:r>
              <a:rPr lang="en-US" sz="2400" b="1" dirty="0" smtClean="0">
                <a:solidFill>
                  <a:schemeClr val="bg1"/>
                </a:solidFill>
              </a:rPr>
              <a:t> </a:t>
            </a:r>
            <a:r>
              <a:rPr lang="en-US" sz="2400" b="1" dirty="0" err="1" smtClean="0">
                <a:solidFill>
                  <a:schemeClr val="bg1"/>
                </a:solidFill>
              </a:rPr>
              <a:t>টেলিমার্কেটিং</a:t>
            </a:r>
            <a:r>
              <a:rPr lang="en-US" sz="2400" b="1" dirty="0" smtClean="0">
                <a:solidFill>
                  <a:schemeClr val="bg1"/>
                </a:solidFill>
              </a:rPr>
              <a:t> </a:t>
            </a:r>
            <a:r>
              <a:rPr lang="en-US" sz="2400" b="1" dirty="0" err="1" smtClean="0">
                <a:solidFill>
                  <a:schemeClr val="bg1"/>
                </a:solidFill>
              </a:rPr>
              <a:t>বলে</a:t>
            </a:r>
            <a:r>
              <a:rPr lang="en-US" sz="2400" b="1" dirty="0" smtClean="0">
                <a:solidFill>
                  <a:schemeClr val="bg1"/>
                </a:solidFill>
              </a:rPr>
              <a:t>।</a:t>
            </a:r>
          </a:p>
          <a:p>
            <a:r>
              <a:rPr lang="en-US" sz="2400" b="1" dirty="0" err="1" smtClean="0">
                <a:solidFill>
                  <a:srgbClr val="002060"/>
                </a:solidFill>
              </a:rPr>
              <a:t>ক্যাটালগ</a:t>
            </a:r>
            <a:r>
              <a:rPr lang="en-US" sz="2400" b="1" dirty="0" smtClean="0">
                <a:solidFill>
                  <a:srgbClr val="002060"/>
                </a:solidFill>
              </a:rPr>
              <a:t> </a:t>
            </a:r>
            <a:r>
              <a:rPr lang="en-US" sz="2400" b="1" dirty="0" err="1" smtClean="0">
                <a:solidFill>
                  <a:srgbClr val="002060"/>
                </a:solidFill>
              </a:rPr>
              <a:t>মার্কেটিং</a:t>
            </a:r>
            <a:r>
              <a:rPr lang="en-US" sz="2400" b="1" dirty="0" smtClean="0">
                <a:solidFill>
                  <a:srgbClr val="002060"/>
                </a:solidFill>
              </a:rPr>
              <a:t> </a:t>
            </a:r>
            <a:r>
              <a:rPr lang="en-US" sz="2400" b="1" dirty="0" smtClean="0">
                <a:solidFill>
                  <a:schemeClr val="bg1"/>
                </a:solidFill>
              </a:rPr>
              <a:t>: </a:t>
            </a:r>
            <a:r>
              <a:rPr lang="en-US" sz="2400" b="1" dirty="0" err="1" smtClean="0">
                <a:solidFill>
                  <a:schemeClr val="bg1"/>
                </a:solidFill>
              </a:rPr>
              <a:t>প্রতিষ্টান</a:t>
            </a:r>
            <a:r>
              <a:rPr lang="en-US" sz="2400" b="1" dirty="0" smtClean="0">
                <a:solidFill>
                  <a:schemeClr val="bg1"/>
                </a:solidFill>
              </a:rPr>
              <a:t> </a:t>
            </a:r>
            <a:r>
              <a:rPr lang="en-US" sz="2400" b="1" dirty="0" err="1" smtClean="0">
                <a:solidFill>
                  <a:schemeClr val="bg1"/>
                </a:solidFill>
              </a:rPr>
              <a:t>কর্তৃক</a:t>
            </a:r>
            <a:r>
              <a:rPr lang="en-US" sz="2400" b="1" dirty="0" smtClean="0">
                <a:solidFill>
                  <a:schemeClr val="bg1"/>
                </a:solidFill>
              </a:rPr>
              <a:t> </a:t>
            </a:r>
            <a:r>
              <a:rPr lang="en-US" sz="2400" b="1" dirty="0" err="1" smtClean="0">
                <a:solidFill>
                  <a:schemeClr val="bg1"/>
                </a:solidFill>
              </a:rPr>
              <a:t>সরবরাহকৃত</a:t>
            </a:r>
            <a:r>
              <a:rPr lang="en-US" sz="2400" b="1" dirty="0" smtClean="0">
                <a:solidFill>
                  <a:schemeClr val="bg1"/>
                </a:solidFill>
              </a:rPr>
              <a:t> </a:t>
            </a:r>
            <a:r>
              <a:rPr lang="en-US" sz="2400" b="1" dirty="0" err="1" smtClean="0">
                <a:solidFill>
                  <a:schemeClr val="bg1"/>
                </a:solidFill>
              </a:rPr>
              <a:t>ক্যাটালগ</a:t>
            </a:r>
            <a:r>
              <a:rPr lang="en-US" sz="2400" b="1" dirty="0" smtClean="0">
                <a:solidFill>
                  <a:schemeClr val="bg1"/>
                </a:solidFill>
              </a:rPr>
              <a:t> </a:t>
            </a:r>
            <a:r>
              <a:rPr lang="en-US" sz="2400" b="1" dirty="0" err="1" smtClean="0">
                <a:solidFill>
                  <a:schemeClr val="bg1"/>
                </a:solidFill>
              </a:rPr>
              <a:t>দেখে</a:t>
            </a:r>
            <a:r>
              <a:rPr lang="en-US" sz="2400" b="1" dirty="0" smtClean="0">
                <a:solidFill>
                  <a:schemeClr val="bg1"/>
                </a:solidFill>
              </a:rPr>
              <a:t>  </a:t>
            </a:r>
            <a:r>
              <a:rPr lang="en-US" sz="2400" b="1" dirty="0" err="1" smtClean="0">
                <a:solidFill>
                  <a:schemeClr val="bg1"/>
                </a:solidFill>
              </a:rPr>
              <a:t>ক্রেতাগণ</a:t>
            </a:r>
            <a:r>
              <a:rPr lang="en-US" sz="2400" b="1" dirty="0" smtClean="0">
                <a:solidFill>
                  <a:schemeClr val="bg1"/>
                </a:solidFill>
              </a:rPr>
              <a:t> </a:t>
            </a:r>
            <a:r>
              <a:rPr lang="en-US" sz="2400" b="1" dirty="0" err="1" smtClean="0">
                <a:solidFill>
                  <a:schemeClr val="bg1"/>
                </a:solidFill>
              </a:rPr>
              <a:t>পণ্যের</a:t>
            </a:r>
            <a:r>
              <a:rPr lang="en-US" sz="2400" b="1" dirty="0" smtClean="0">
                <a:solidFill>
                  <a:schemeClr val="bg1"/>
                </a:solidFill>
              </a:rPr>
              <a:t> </a:t>
            </a:r>
            <a:r>
              <a:rPr lang="en-US" sz="2400" b="1" dirty="0" err="1" smtClean="0">
                <a:solidFill>
                  <a:schemeClr val="bg1"/>
                </a:solidFill>
              </a:rPr>
              <a:t>অর্ডার</a:t>
            </a:r>
            <a:r>
              <a:rPr lang="en-US" sz="2400" b="1" dirty="0" smtClean="0">
                <a:solidFill>
                  <a:schemeClr val="bg1"/>
                </a:solidFill>
              </a:rPr>
              <a:t> </a:t>
            </a:r>
            <a:r>
              <a:rPr lang="en-US" sz="2400" b="1" dirty="0" err="1" smtClean="0">
                <a:solidFill>
                  <a:schemeClr val="bg1"/>
                </a:solidFill>
              </a:rPr>
              <a:t>দিলে</a:t>
            </a:r>
            <a:r>
              <a:rPr lang="en-US" sz="2400" b="1" dirty="0" smtClean="0">
                <a:solidFill>
                  <a:schemeClr val="bg1"/>
                </a:solidFill>
              </a:rPr>
              <a:t> </a:t>
            </a:r>
            <a:r>
              <a:rPr lang="en-US" sz="2400" b="1" dirty="0" err="1" smtClean="0">
                <a:solidFill>
                  <a:schemeClr val="bg1"/>
                </a:solidFill>
              </a:rPr>
              <a:t>তাকে</a:t>
            </a:r>
            <a:r>
              <a:rPr lang="en-US" sz="2400" b="1" dirty="0" smtClean="0">
                <a:solidFill>
                  <a:schemeClr val="bg1"/>
                </a:solidFill>
              </a:rPr>
              <a:t> </a:t>
            </a:r>
            <a:r>
              <a:rPr lang="en-US" sz="2400" b="1" dirty="0" err="1" smtClean="0">
                <a:solidFill>
                  <a:schemeClr val="bg1"/>
                </a:solidFill>
              </a:rPr>
              <a:t>ক্যাটালগ</a:t>
            </a:r>
            <a:r>
              <a:rPr lang="en-US" sz="2400" b="1" dirty="0" smtClean="0">
                <a:solidFill>
                  <a:schemeClr val="bg1"/>
                </a:solidFill>
              </a:rPr>
              <a:t> </a:t>
            </a:r>
            <a:r>
              <a:rPr lang="en-US" sz="2400" b="1" dirty="0" err="1" smtClean="0">
                <a:solidFill>
                  <a:schemeClr val="bg1"/>
                </a:solidFill>
              </a:rPr>
              <a:t>মার্কেটিং</a:t>
            </a:r>
            <a:r>
              <a:rPr lang="en-US" sz="2400" b="1" dirty="0" smtClean="0">
                <a:solidFill>
                  <a:schemeClr val="bg1"/>
                </a:solidFill>
              </a:rPr>
              <a:t> </a:t>
            </a:r>
            <a:r>
              <a:rPr lang="en-US" sz="2400" b="1" dirty="0" err="1" smtClean="0">
                <a:solidFill>
                  <a:schemeClr val="bg1"/>
                </a:solidFill>
              </a:rPr>
              <a:t>বলে</a:t>
            </a:r>
            <a:r>
              <a:rPr lang="en-US" sz="2400" b="1" dirty="0" smtClean="0">
                <a:solidFill>
                  <a:schemeClr val="bg1"/>
                </a:solidFill>
              </a:rPr>
              <a:t> ।</a:t>
            </a:r>
          </a:p>
          <a:p>
            <a:r>
              <a:rPr lang="en-US" sz="2400" b="1" dirty="0" err="1" smtClean="0">
                <a:solidFill>
                  <a:srgbClr val="002060"/>
                </a:solidFill>
              </a:rPr>
              <a:t>ডাক</a:t>
            </a:r>
            <a:r>
              <a:rPr lang="en-US" sz="2400" b="1" dirty="0" smtClean="0">
                <a:solidFill>
                  <a:srgbClr val="002060"/>
                </a:solidFill>
              </a:rPr>
              <a:t> </a:t>
            </a:r>
            <a:r>
              <a:rPr lang="en-US" sz="2400" b="1" dirty="0" err="1" smtClean="0">
                <a:solidFill>
                  <a:srgbClr val="002060"/>
                </a:solidFill>
              </a:rPr>
              <a:t>বিপণন</a:t>
            </a:r>
            <a:r>
              <a:rPr lang="en-US" sz="2400" b="1" dirty="0" smtClean="0">
                <a:solidFill>
                  <a:srgbClr val="002060"/>
                </a:solidFill>
              </a:rPr>
              <a:t> </a:t>
            </a:r>
            <a:r>
              <a:rPr lang="en-US" sz="2400" b="1" dirty="0" smtClean="0">
                <a:solidFill>
                  <a:schemeClr val="bg1"/>
                </a:solidFill>
              </a:rPr>
              <a:t>: </a:t>
            </a:r>
            <a:r>
              <a:rPr lang="en-US" sz="2400" b="1" dirty="0" err="1" smtClean="0">
                <a:solidFill>
                  <a:schemeClr val="bg1"/>
                </a:solidFill>
              </a:rPr>
              <a:t>কোন</a:t>
            </a:r>
            <a:r>
              <a:rPr lang="en-US" sz="2400" b="1" dirty="0" smtClean="0">
                <a:solidFill>
                  <a:schemeClr val="bg1"/>
                </a:solidFill>
              </a:rPr>
              <a:t> </a:t>
            </a:r>
            <a:r>
              <a:rPr lang="en-US" sz="2400" b="1" dirty="0" err="1" smtClean="0">
                <a:solidFill>
                  <a:schemeClr val="bg1"/>
                </a:solidFill>
              </a:rPr>
              <a:t>নির্দিষ্ট</a:t>
            </a:r>
            <a:r>
              <a:rPr lang="en-US" sz="2400" b="1" dirty="0" smtClean="0">
                <a:solidFill>
                  <a:schemeClr val="bg1"/>
                </a:solidFill>
              </a:rPr>
              <a:t>  </a:t>
            </a:r>
            <a:r>
              <a:rPr lang="en-US" sz="2400" b="1" dirty="0" err="1" smtClean="0">
                <a:solidFill>
                  <a:schemeClr val="bg1"/>
                </a:solidFill>
              </a:rPr>
              <a:t>ব্যক্তির</a:t>
            </a:r>
            <a:r>
              <a:rPr lang="en-US" sz="2400" b="1" dirty="0" smtClean="0">
                <a:solidFill>
                  <a:schemeClr val="bg1"/>
                </a:solidFill>
              </a:rPr>
              <a:t> </a:t>
            </a:r>
            <a:r>
              <a:rPr lang="en-US" sz="2400" b="1" dirty="0" err="1" smtClean="0">
                <a:solidFill>
                  <a:schemeClr val="bg1"/>
                </a:solidFill>
              </a:rPr>
              <a:t>ঠিকানায়</a:t>
            </a:r>
            <a:r>
              <a:rPr lang="en-US" sz="2400" b="1" dirty="0" smtClean="0">
                <a:solidFill>
                  <a:schemeClr val="bg1"/>
                </a:solidFill>
              </a:rPr>
              <a:t> </a:t>
            </a:r>
            <a:r>
              <a:rPr lang="en-US" sz="2400" b="1" dirty="0" err="1" smtClean="0">
                <a:solidFill>
                  <a:schemeClr val="bg1"/>
                </a:solidFill>
              </a:rPr>
              <a:t>ডাকযোগে</a:t>
            </a:r>
            <a:r>
              <a:rPr lang="en-US" sz="2400" b="1" dirty="0" smtClean="0">
                <a:solidFill>
                  <a:schemeClr val="bg1"/>
                </a:solidFill>
              </a:rPr>
              <a:t> </a:t>
            </a:r>
            <a:r>
              <a:rPr lang="en-US" sz="2400" b="1" dirty="0" err="1" smtClean="0">
                <a:solidFill>
                  <a:schemeClr val="bg1"/>
                </a:solidFill>
              </a:rPr>
              <a:t>পণ্যের</a:t>
            </a:r>
            <a:r>
              <a:rPr lang="en-US" sz="2400" b="1" dirty="0" smtClean="0">
                <a:solidFill>
                  <a:schemeClr val="bg1"/>
                </a:solidFill>
              </a:rPr>
              <a:t> </a:t>
            </a:r>
            <a:r>
              <a:rPr lang="en-US" sz="2400" b="1" dirty="0" err="1" smtClean="0">
                <a:solidFill>
                  <a:schemeClr val="bg1"/>
                </a:solidFill>
              </a:rPr>
              <a:t>বিভিন্ন</a:t>
            </a:r>
            <a:r>
              <a:rPr lang="en-US" sz="2400" b="1" dirty="0" smtClean="0">
                <a:solidFill>
                  <a:schemeClr val="bg1"/>
                </a:solidFill>
              </a:rPr>
              <a:t> </a:t>
            </a:r>
            <a:r>
              <a:rPr lang="en-US" sz="2400" b="1" dirty="0" err="1" smtClean="0">
                <a:solidFill>
                  <a:schemeClr val="bg1"/>
                </a:solidFill>
              </a:rPr>
              <a:t>তথ্য</a:t>
            </a:r>
            <a:r>
              <a:rPr lang="en-US" sz="2400" b="1" dirty="0" smtClean="0">
                <a:solidFill>
                  <a:schemeClr val="bg1"/>
                </a:solidFill>
              </a:rPr>
              <a:t> </a:t>
            </a:r>
            <a:r>
              <a:rPr lang="en-US" sz="2400" b="1" dirty="0" err="1" smtClean="0">
                <a:solidFill>
                  <a:schemeClr val="bg1"/>
                </a:solidFill>
              </a:rPr>
              <a:t>তুলে</a:t>
            </a:r>
            <a:r>
              <a:rPr lang="en-US" sz="2400" b="1" dirty="0" smtClean="0">
                <a:solidFill>
                  <a:schemeClr val="bg1"/>
                </a:solidFill>
              </a:rPr>
              <a:t> </a:t>
            </a:r>
            <a:r>
              <a:rPr lang="en-US" sz="2400" b="1" dirty="0" err="1" smtClean="0">
                <a:solidFill>
                  <a:schemeClr val="bg1"/>
                </a:solidFill>
              </a:rPr>
              <a:t>ধরে</a:t>
            </a:r>
            <a:r>
              <a:rPr lang="en-US" sz="2400" b="1" dirty="0" smtClean="0">
                <a:solidFill>
                  <a:schemeClr val="bg1"/>
                </a:solidFill>
              </a:rPr>
              <a:t> </a:t>
            </a:r>
            <a:r>
              <a:rPr lang="en-US" sz="2400" b="1" dirty="0" err="1" smtClean="0">
                <a:solidFill>
                  <a:schemeClr val="bg1"/>
                </a:solidFill>
              </a:rPr>
              <a:t>পণ্য</a:t>
            </a:r>
            <a:r>
              <a:rPr lang="en-US" sz="2400" b="1" dirty="0" smtClean="0">
                <a:solidFill>
                  <a:schemeClr val="bg1"/>
                </a:solidFill>
              </a:rPr>
              <a:t> </a:t>
            </a:r>
            <a:r>
              <a:rPr lang="en-US" sz="2400" b="1" dirty="0" err="1" smtClean="0">
                <a:solidFill>
                  <a:schemeClr val="bg1"/>
                </a:solidFill>
              </a:rPr>
              <a:t>ক্রয়ের</a:t>
            </a:r>
            <a:r>
              <a:rPr lang="en-US" sz="2400" b="1" dirty="0" smtClean="0">
                <a:solidFill>
                  <a:schemeClr val="bg1"/>
                </a:solidFill>
              </a:rPr>
              <a:t> </a:t>
            </a:r>
            <a:r>
              <a:rPr lang="en-US" sz="2400" b="1" dirty="0" err="1" smtClean="0">
                <a:solidFill>
                  <a:schemeClr val="bg1"/>
                </a:solidFill>
              </a:rPr>
              <a:t>অফার</a:t>
            </a:r>
            <a:r>
              <a:rPr lang="en-US" sz="2400" b="1" dirty="0" smtClean="0">
                <a:solidFill>
                  <a:schemeClr val="bg1"/>
                </a:solidFill>
              </a:rPr>
              <a:t> </a:t>
            </a:r>
            <a:r>
              <a:rPr lang="en-US" sz="2400" b="1" dirty="0" err="1" smtClean="0">
                <a:solidFill>
                  <a:schemeClr val="bg1"/>
                </a:solidFill>
              </a:rPr>
              <a:t>প্রদানকে</a:t>
            </a:r>
            <a:r>
              <a:rPr lang="en-US" sz="2400" b="1" dirty="0" smtClean="0">
                <a:solidFill>
                  <a:schemeClr val="bg1"/>
                </a:solidFill>
              </a:rPr>
              <a:t> </a:t>
            </a:r>
            <a:r>
              <a:rPr lang="en-US" sz="2400" b="1" dirty="0" err="1" smtClean="0">
                <a:solidFill>
                  <a:schemeClr val="bg1"/>
                </a:solidFill>
              </a:rPr>
              <a:t>ডাক</a:t>
            </a:r>
            <a:r>
              <a:rPr lang="en-US" sz="2400" b="1" dirty="0" smtClean="0">
                <a:solidFill>
                  <a:schemeClr val="bg1"/>
                </a:solidFill>
              </a:rPr>
              <a:t> </a:t>
            </a:r>
            <a:r>
              <a:rPr lang="en-US" sz="2400" b="1" dirty="0" err="1" smtClean="0">
                <a:solidFill>
                  <a:schemeClr val="bg1"/>
                </a:solidFill>
              </a:rPr>
              <a:t>বিপণন</a:t>
            </a:r>
            <a:r>
              <a:rPr lang="en-US" sz="2400" b="1" dirty="0" smtClean="0">
                <a:solidFill>
                  <a:schemeClr val="bg1"/>
                </a:solidFill>
              </a:rPr>
              <a:t> </a:t>
            </a:r>
            <a:r>
              <a:rPr lang="en-US" sz="2400" b="1" dirty="0" err="1" smtClean="0">
                <a:solidFill>
                  <a:schemeClr val="bg1"/>
                </a:solidFill>
              </a:rPr>
              <a:t>বলে</a:t>
            </a:r>
            <a:r>
              <a:rPr lang="en-US" sz="2400" b="1" dirty="0" smtClean="0">
                <a:solidFill>
                  <a:schemeClr val="bg1"/>
                </a:solidFill>
              </a:rPr>
              <a:t>।</a:t>
            </a:r>
          </a:p>
          <a:p>
            <a:r>
              <a:rPr lang="en-US" sz="2400" b="1" dirty="0" err="1" smtClean="0">
                <a:solidFill>
                  <a:srgbClr val="002060"/>
                </a:solidFill>
              </a:rPr>
              <a:t>টেলিভিশন</a:t>
            </a:r>
            <a:r>
              <a:rPr lang="en-US" sz="2400" b="1" dirty="0" smtClean="0">
                <a:solidFill>
                  <a:srgbClr val="002060"/>
                </a:solidFill>
              </a:rPr>
              <a:t>  </a:t>
            </a:r>
            <a:r>
              <a:rPr lang="en-US" sz="2400" b="1" dirty="0" err="1" smtClean="0">
                <a:solidFill>
                  <a:srgbClr val="002060"/>
                </a:solidFill>
              </a:rPr>
              <a:t>মার্কেটিং</a:t>
            </a:r>
            <a:r>
              <a:rPr lang="en-US" sz="2400" b="1" dirty="0" smtClean="0">
                <a:solidFill>
                  <a:srgbClr val="002060"/>
                </a:solidFill>
              </a:rPr>
              <a:t> </a:t>
            </a:r>
            <a:r>
              <a:rPr lang="en-US" sz="2400" b="1" dirty="0" smtClean="0">
                <a:solidFill>
                  <a:schemeClr val="bg1"/>
                </a:solidFill>
              </a:rPr>
              <a:t>: </a:t>
            </a:r>
            <a:r>
              <a:rPr lang="en-US" sz="2400" b="1" dirty="0" err="1" smtClean="0">
                <a:solidFill>
                  <a:schemeClr val="bg1"/>
                </a:solidFill>
              </a:rPr>
              <a:t>টেলিভিশনের</a:t>
            </a:r>
            <a:r>
              <a:rPr lang="en-US" sz="2400" b="1" dirty="0" smtClean="0">
                <a:solidFill>
                  <a:schemeClr val="bg1"/>
                </a:solidFill>
              </a:rPr>
              <a:t> </a:t>
            </a:r>
            <a:r>
              <a:rPr lang="en-US" sz="2400" b="1" dirty="0" err="1" smtClean="0">
                <a:solidFill>
                  <a:schemeClr val="bg1"/>
                </a:solidFill>
              </a:rPr>
              <a:t>মাধ্যমে</a:t>
            </a:r>
            <a:r>
              <a:rPr lang="en-US" sz="2400" b="1" dirty="0" smtClean="0">
                <a:solidFill>
                  <a:schemeClr val="bg1"/>
                </a:solidFill>
              </a:rPr>
              <a:t> </a:t>
            </a:r>
            <a:r>
              <a:rPr lang="en-US" sz="2400" b="1" dirty="0" err="1" smtClean="0">
                <a:solidFill>
                  <a:schemeClr val="bg1"/>
                </a:solidFill>
              </a:rPr>
              <a:t>সরাসরি</a:t>
            </a:r>
            <a:r>
              <a:rPr lang="en-US" sz="2400" b="1" dirty="0" smtClean="0">
                <a:solidFill>
                  <a:schemeClr val="bg1"/>
                </a:solidFill>
              </a:rPr>
              <a:t> </a:t>
            </a:r>
            <a:r>
              <a:rPr lang="en-US" sz="2400" b="1" dirty="0" err="1" smtClean="0">
                <a:solidFill>
                  <a:schemeClr val="bg1"/>
                </a:solidFill>
              </a:rPr>
              <a:t>পণ্য</a:t>
            </a:r>
            <a:r>
              <a:rPr lang="en-US" sz="2400" b="1" dirty="0" smtClean="0">
                <a:solidFill>
                  <a:schemeClr val="bg1"/>
                </a:solidFill>
              </a:rPr>
              <a:t> </a:t>
            </a:r>
            <a:r>
              <a:rPr lang="en-US" sz="2400" b="1" dirty="0" err="1" smtClean="0">
                <a:solidFill>
                  <a:schemeClr val="bg1"/>
                </a:solidFill>
              </a:rPr>
              <a:t>বা</a:t>
            </a:r>
            <a:r>
              <a:rPr lang="en-US" sz="2400" b="1" dirty="0" smtClean="0">
                <a:solidFill>
                  <a:schemeClr val="bg1"/>
                </a:solidFill>
              </a:rPr>
              <a:t>  </a:t>
            </a:r>
            <a:r>
              <a:rPr lang="en-US" sz="2400" b="1" dirty="0" err="1" smtClean="0">
                <a:solidFill>
                  <a:schemeClr val="bg1"/>
                </a:solidFill>
              </a:rPr>
              <a:t>সেবা</a:t>
            </a:r>
            <a:r>
              <a:rPr lang="en-US" sz="2400" b="1" dirty="0" smtClean="0">
                <a:solidFill>
                  <a:schemeClr val="bg1"/>
                </a:solidFill>
              </a:rPr>
              <a:t> </a:t>
            </a:r>
            <a:r>
              <a:rPr lang="en-US" sz="2400" b="1" dirty="0" err="1" smtClean="0">
                <a:solidFill>
                  <a:schemeClr val="bg1"/>
                </a:solidFill>
              </a:rPr>
              <a:t>সংক্রান্ত</a:t>
            </a:r>
            <a:r>
              <a:rPr lang="en-US" sz="2400" b="1" dirty="0" smtClean="0">
                <a:solidFill>
                  <a:schemeClr val="bg1"/>
                </a:solidFill>
              </a:rPr>
              <a:t> </a:t>
            </a:r>
            <a:r>
              <a:rPr lang="en-US" sz="2400" b="1" dirty="0" err="1" smtClean="0">
                <a:solidFill>
                  <a:schemeClr val="bg1"/>
                </a:solidFill>
              </a:rPr>
              <a:t>তথ্য</a:t>
            </a:r>
            <a:r>
              <a:rPr lang="en-US" sz="2400" b="1" dirty="0" smtClean="0">
                <a:solidFill>
                  <a:schemeClr val="bg1"/>
                </a:solidFill>
              </a:rPr>
              <a:t> </a:t>
            </a:r>
            <a:r>
              <a:rPr lang="en-US" sz="2400" b="1" dirty="0" err="1" smtClean="0">
                <a:solidFill>
                  <a:schemeClr val="bg1"/>
                </a:solidFill>
              </a:rPr>
              <a:t>তুলে</a:t>
            </a:r>
            <a:r>
              <a:rPr lang="en-US" sz="2400" b="1" dirty="0" smtClean="0">
                <a:solidFill>
                  <a:schemeClr val="bg1"/>
                </a:solidFill>
              </a:rPr>
              <a:t> </a:t>
            </a:r>
            <a:r>
              <a:rPr lang="en-US" sz="2400" b="1" dirty="0" err="1" smtClean="0">
                <a:solidFill>
                  <a:schemeClr val="bg1"/>
                </a:solidFill>
              </a:rPr>
              <a:t>ধরে</a:t>
            </a:r>
            <a:r>
              <a:rPr lang="en-US" sz="2400" b="1" dirty="0" smtClean="0">
                <a:solidFill>
                  <a:schemeClr val="bg1"/>
                </a:solidFill>
              </a:rPr>
              <a:t> </a:t>
            </a:r>
            <a:r>
              <a:rPr lang="en-US" sz="2400" b="1" dirty="0" err="1" smtClean="0">
                <a:solidFill>
                  <a:schemeClr val="bg1"/>
                </a:solidFill>
              </a:rPr>
              <a:t>বিক্রয়ের</a:t>
            </a:r>
            <a:r>
              <a:rPr lang="en-US" sz="2400" b="1" dirty="0" smtClean="0">
                <a:solidFill>
                  <a:schemeClr val="bg1"/>
                </a:solidFill>
              </a:rPr>
              <a:t> </a:t>
            </a:r>
            <a:r>
              <a:rPr lang="en-US" sz="2400" b="1" dirty="0" err="1" smtClean="0">
                <a:solidFill>
                  <a:schemeClr val="bg1"/>
                </a:solidFill>
              </a:rPr>
              <a:t>প্রচষ্টাকে</a:t>
            </a:r>
            <a:r>
              <a:rPr lang="en-US" sz="2400" b="1" dirty="0" smtClean="0">
                <a:solidFill>
                  <a:schemeClr val="bg1"/>
                </a:solidFill>
              </a:rPr>
              <a:t>  </a:t>
            </a:r>
            <a:r>
              <a:rPr lang="en-US" sz="2400" b="1" dirty="0" err="1" smtClean="0">
                <a:solidFill>
                  <a:schemeClr val="bg1"/>
                </a:solidFill>
              </a:rPr>
              <a:t>টেলিভিশন</a:t>
            </a:r>
            <a:r>
              <a:rPr lang="en-US" sz="2400" b="1" dirty="0" smtClean="0">
                <a:solidFill>
                  <a:schemeClr val="bg1"/>
                </a:solidFill>
              </a:rPr>
              <a:t>  </a:t>
            </a:r>
            <a:r>
              <a:rPr lang="en-US" sz="2400" b="1" dirty="0" err="1" smtClean="0">
                <a:solidFill>
                  <a:schemeClr val="bg1"/>
                </a:solidFill>
              </a:rPr>
              <a:t>মার্কেটিং</a:t>
            </a:r>
            <a:r>
              <a:rPr lang="en-US" sz="2400" b="1" dirty="0" smtClean="0">
                <a:solidFill>
                  <a:schemeClr val="bg1"/>
                </a:solidFill>
              </a:rPr>
              <a:t> </a:t>
            </a:r>
            <a:r>
              <a:rPr lang="en-US" sz="2400" b="1" dirty="0" err="1" smtClean="0">
                <a:solidFill>
                  <a:schemeClr val="bg1"/>
                </a:solidFill>
              </a:rPr>
              <a:t>বলে</a:t>
            </a:r>
            <a:r>
              <a:rPr lang="en-US" sz="2400" b="1" dirty="0" smtClean="0">
                <a:solidFill>
                  <a:schemeClr val="bg1"/>
                </a:solidFill>
              </a:rPr>
              <a:t>।</a:t>
            </a:r>
          </a:p>
          <a:p>
            <a:r>
              <a:rPr lang="en-US" sz="2400" b="1" dirty="0" err="1" smtClean="0">
                <a:solidFill>
                  <a:srgbClr val="002060"/>
                </a:solidFill>
              </a:rPr>
              <a:t>কিয়স্ক</a:t>
            </a:r>
            <a:r>
              <a:rPr lang="en-US" sz="2400" b="1" dirty="0" smtClean="0">
                <a:solidFill>
                  <a:srgbClr val="002060"/>
                </a:solidFill>
              </a:rPr>
              <a:t> </a:t>
            </a:r>
            <a:r>
              <a:rPr lang="en-US" sz="2400" b="1" dirty="0" err="1" smtClean="0">
                <a:solidFill>
                  <a:srgbClr val="002060"/>
                </a:solidFill>
              </a:rPr>
              <a:t>মার্কেটিং</a:t>
            </a:r>
            <a:r>
              <a:rPr lang="en-US" sz="2400" b="1" dirty="0" smtClean="0">
                <a:solidFill>
                  <a:srgbClr val="002060"/>
                </a:solidFill>
              </a:rPr>
              <a:t> </a:t>
            </a:r>
            <a:r>
              <a:rPr lang="en-US" sz="2400" b="1" dirty="0" smtClean="0">
                <a:solidFill>
                  <a:schemeClr val="bg1"/>
                </a:solidFill>
              </a:rPr>
              <a:t>:</a:t>
            </a:r>
            <a:r>
              <a:rPr lang="en-US" sz="2400" b="1" dirty="0" err="1" smtClean="0">
                <a:solidFill>
                  <a:schemeClr val="bg1"/>
                </a:solidFill>
              </a:rPr>
              <a:t>মেশিনের</a:t>
            </a:r>
            <a:r>
              <a:rPr lang="en-US" sz="2400" b="1" dirty="0" smtClean="0">
                <a:solidFill>
                  <a:schemeClr val="bg1"/>
                </a:solidFill>
              </a:rPr>
              <a:t> </a:t>
            </a:r>
            <a:r>
              <a:rPr lang="en-US" sz="2400" b="1" dirty="0" err="1" smtClean="0">
                <a:solidFill>
                  <a:schemeClr val="bg1"/>
                </a:solidFill>
              </a:rPr>
              <a:t>সাহায্যে</a:t>
            </a:r>
            <a:r>
              <a:rPr lang="en-US" sz="2400" b="1" dirty="0" smtClean="0">
                <a:solidFill>
                  <a:schemeClr val="bg1"/>
                </a:solidFill>
              </a:rPr>
              <a:t> </a:t>
            </a:r>
            <a:r>
              <a:rPr lang="en-US" sz="2400" b="1" dirty="0" err="1" smtClean="0">
                <a:solidFill>
                  <a:schemeClr val="bg1"/>
                </a:solidFill>
              </a:rPr>
              <a:t>পণ্য</a:t>
            </a:r>
            <a:r>
              <a:rPr lang="en-US" sz="2400" b="1" dirty="0" smtClean="0">
                <a:solidFill>
                  <a:schemeClr val="bg1"/>
                </a:solidFill>
              </a:rPr>
              <a:t> </a:t>
            </a:r>
            <a:r>
              <a:rPr lang="en-US" sz="2400" b="1" dirty="0" err="1" smtClean="0">
                <a:solidFill>
                  <a:schemeClr val="bg1"/>
                </a:solidFill>
              </a:rPr>
              <a:t>বিষয়ক</a:t>
            </a:r>
            <a:r>
              <a:rPr lang="en-US" sz="2400" b="1" dirty="0" smtClean="0">
                <a:solidFill>
                  <a:schemeClr val="bg1"/>
                </a:solidFill>
              </a:rPr>
              <a:t> </a:t>
            </a:r>
            <a:r>
              <a:rPr lang="en-US" sz="2400" b="1" dirty="0" err="1" smtClean="0">
                <a:solidFill>
                  <a:schemeClr val="bg1"/>
                </a:solidFill>
              </a:rPr>
              <a:t>তথ্য</a:t>
            </a:r>
            <a:r>
              <a:rPr lang="en-US" sz="2400" b="1" dirty="0" smtClean="0">
                <a:solidFill>
                  <a:schemeClr val="bg1"/>
                </a:solidFill>
              </a:rPr>
              <a:t> </a:t>
            </a:r>
            <a:r>
              <a:rPr lang="en-US" sz="2400" b="1" dirty="0" err="1" smtClean="0">
                <a:solidFill>
                  <a:schemeClr val="bg1"/>
                </a:solidFill>
              </a:rPr>
              <a:t>উপস্থাপন</a:t>
            </a:r>
            <a:r>
              <a:rPr lang="en-US" sz="2400" b="1" dirty="0" smtClean="0">
                <a:solidFill>
                  <a:schemeClr val="bg1"/>
                </a:solidFill>
              </a:rPr>
              <a:t> </a:t>
            </a:r>
            <a:r>
              <a:rPr lang="en-US" sz="2400" b="1" dirty="0" err="1" smtClean="0">
                <a:solidFill>
                  <a:schemeClr val="bg1"/>
                </a:solidFill>
              </a:rPr>
              <a:t>করে</a:t>
            </a:r>
            <a:r>
              <a:rPr lang="en-US" sz="2400" b="1" dirty="0" smtClean="0">
                <a:solidFill>
                  <a:schemeClr val="bg1"/>
                </a:solidFill>
              </a:rPr>
              <a:t> </a:t>
            </a:r>
            <a:r>
              <a:rPr lang="en-US" sz="2400" b="1" dirty="0" err="1" smtClean="0">
                <a:solidFill>
                  <a:schemeClr val="bg1"/>
                </a:solidFill>
              </a:rPr>
              <a:t>পণ্য</a:t>
            </a:r>
            <a:r>
              <a:rPr lang="en-US" sz="2400" b="1" dirty="0" smtClean="0">
                <a:solidFill>
                  <a:schemeClr val="bg1"/>
                </a:solidFill>
              </a:rPr>
              <a:t> </a:t>
            </a:r>
            <a:r>
              <a:rPr lang="en-US" sz="2400" b="1" dirty="0" err="1" smtClean="0">
                <a:solidFill>
                  <a:schemeClr val="bg1"/>
                </a:solidFill>
              </a:rPr>
              <a:t>ক্রয়ের</a:t>
            </a:r>
            <a:r>
              <a:rPr lang="en-US" sz="2400" b="1" dirty="0" smtClean="0">
                <a:solidFill>
                  <a:schemeClr val="bg1"/>
                </a:solidFill>
              </a:rPr>
              <a:t> </a:t>
            </a:r>
            <a:r>
              <a:rPr lang="en-US" sz="2400" b="1" dirty="0" err="1" smtClean="0">
                <a:solidFill>
                  <a:schemeClr val="bg1"/>
                </a:solidFill>
              </a:rPr>
              <a:t>অর্ডার</a:t>
            </a:r>
            <a:r>
              <a:rPr lang="en-US" sz="2400" b="1" dirty="0" smtClean="0">
                <a:solidFill>
                  <a:schemeClr val="bg1"/>
                </a:solidFill>
              </a:rPr>
              <a:t> </a:t>
            </a:r>
            <a:r>
              <a:rPr lang="en-US" sz="2400" b="1" dirty="0" err="1" smtClean="0">
                <a:solidFill>
                  <a:schemeClr val="bg1"/>
                </a:solidFill>
              </a:rPr>
              <a:t>গ্রহনের</a:t>
            </a:r>
            <a:r>
              <a:rPr lang="en-US" sz="2400" b="1" dirty="0" smtClean="0">
                <a:solidFill>
                  <a:schemeClr val="bg1"/>
                </a:solidFill>
              </a:rPr>
              <a:t> </a:t>
            </a:r>
            <a:r>
              <a:rPr lang="en-US" sz="2400" b="1" dirty="0" err="1" smtClean="0">
                <a:solidFill>
                  <a:schemeClr val="bg1"/>
                </a:solidFill>
              </a:rPr>
              <a:t>প্রক্রিয়াকে</a:t>
            </a:r>
            <a:r>
              <a:rPr lang="en-US" sz="2400" b="1" dirty="0" smtClean="0">
                <a:solidFill>
                  <a:schemeClr val="bg1"/>
                </a:solidFill>
              </a:rPr>
              <a:t> </a:t>
            </a:r>
            <a:r>
              <a:rPr lang="en-US" sz="2400" b="1" dirty="0" err="1" smtClean="0">
                <a:solidFill>
                  <a:schemeClr val="bg1"/>
                </a:solidFill>
              </a:rPr>
              <a:t>কিয়স্ক</a:t>
            </a:r>
            <a:r>
              <a:rPr lang="en-US" sz="2400" b="1" dirty="0" smtClean="0">
                <a:solidFill>
                  <a:schemeClr val="bg1"/>
                </a:solidFill>
              </a:rPr>
              <a:t> </a:t>
            </a:r>
            <a:r>
              <a:rPr lang="en-US" sz="2400" b="1" dirty="0" err="1" smtClean="0">
                <a:solidFill>
                  <a:schemeClr val="bg1"/>
                </a:solidFill>
              </a:rPr>
              <a:t>মার্কেটিং</a:t>
            </a:r>
            <a:r>
              <a:rPr lang="en-US" sz="2400" b="1" dirty="0" smtClean="0">
                <a:solidFill>
                  <a:schemeClr val="bg1"/>
                </a:solidFill>
              </a:rPr>
              <a:t> </a:t>
            </a:r>
            <a:r>
              <a:rPr lang="en-US" sz="2400" b="1" dirty="0" err="1" smtClean="0">
                <a:solidFill>
                  <a:schemeClr val="bg1"/>
                </a:solidFill>
              </a:rPr>
              <a:t>বলে</a:t>
            </a:r>
            <a:r>
              <a:rPr lang="en-US" sz="2400" b="1" dirty="0" smtClean="0">
                <a:solidFill>
                  <a:schemeClr val="bg1"/>
                </a:solidFill>
              </a:rPr>
              <a:t>।</a:t>
            </a:r>
          </a:p>
          <a:p>
            <a:r>
              <a:rPr lang="en-US" sz="2400" b="1" dirty="0" err="1" smtClean="0">
                <a:solidFill>
                  <a:srgbClr val="002060"/>
                </a:solidFill>
              </a:rPr>
              <a:t>অনলাইন</a:t>
            </a:r>
            <a:r>
              <a:rPr lang="en-US" sz="2400" b="1" dirty="0" smtClean="0">
                <a:solidFill>
                  <a:srgbClr val="002060"/>
                </a:solidFill>
              </a:rPr>
              <a:t>  </a:t>
            </a:r>
            <a:r>
              <a:rPr lang="en-US" sz="2400" b="1" dirty="0" err="1" smtClean="0">
                <a:solidFill>
                  <a:srgbClr val="002060"/>
                </a:solidFill>
              </a:rPr>
              <a:t>মার্কেটিং</a:t>
            </a:r>
            <a:r>
              <a:rPr lang="en-US" sz="2400" b="1" dirty="0" smtClean="0">
                <a:solidFill>
                  <a:srgbClr val="002060"/>
                </a:solidFill>
              </a:rPr>
              <a:t> </a:t>
            </a:r>
            <a:r>
              <a:rPr lang="en-US" sz="2400" b="1" dirty="0" smtClean="0">
                <a:solidFill>
                  <a:schemeClr val="bg1"/>
                </a:solidFill>
              </a:rPr>
              <a:t>:  </a:t>
            </a:r>
            <a:r>
              <a:rPr lang="en-US" sz="2400" b="1" dirty="0" err="1" smtClean="0">
                <a:solidFill>
                  <a:schemeClr val="bg1"/>
                </a:solidFill>
              </a:rPr>
              <a:t>পারস্পরিক</a:t>
            </a:r>
            <a:r>
              <a:rPr lang="en-US" sz="2400" b="1" dirty="0" smtClean="0">
                <a:solidFill>
                  <a:schemeClr val="bg1"/>
                </a:solidFill>
              </a:rPr>
              <a:t> </a:t>
            </a:r>
            <a:r>
              <a:rPr lang="en-US" sz="2400" b="1" dirty="0" err="1" smtClean="0">
                <a:solidFill>
                  <a:schemeClr val="bg1"/>
                </a:solidFill>
              </a:rPr>
              <a:t>ক্রিয়াশীল</a:t>
            </a:r>
            <a:r>
              <a:rPr lang="en-US" sz="2400" b="1" dirty="0" smtClean="0">
                <a:solidFill>
                  <a:schemeClr val="bg1"/>
                </a:solidFill>
              </a:rPr>
              <a:t> </a:t>
            </a:r>
            <a:r>
              <a:rPr lang="en-US" sz="2400" b="1" dirty="0" err="1" smtClean="0">
                <a:solidFill>
                  <a:schemeClr val="bg1"/>
                </a:solidFill>
              </a:rPr>
              <a:t>অনলাইন</a:t>
            </a:r>
            <a:r>
              <a:rPr lang="en-US" sz="2400" b="1" dirty="0" smtClean="0">
                <a:solidFill>
                  <a:schemeClr val="bg1"/>
                </a:solidFill>
              </a:rPr>
              <a:t> </a:t>
            </a:r>
            <a:r>
              <a:rPr lang="en-US" sz="2400" b="1" dirty="0" err="1" smtClean="0">
                <a:solidFill>
                  <a:schemeClr val="bg1"/>
                </a:solidFill>
              </a:rPr>
              <a:t>কম্পিউটার</a:t>
            </a:r>
            <a:r>
              <a:rPr lang="en-US" sz="2400" b="1" dirty="0" smtClean="0">
                <a:solidFill>
                  <a:schemeClr val="bg1"/>
                </a:solidFill>
              </a:rPr>
              <a:t> </a:t>
            </a:r>
            <a:r>
              <a:rPr lang="en-US" sz="2400" b="1" dirty="0" err="1" smtClean="0">
                <a:solidFill>
                  <a:schemeClr val="bg1"/>
                </a:solidFill>
              </a:rPr>
              <a:t>পদ্ধতির</a:t>
            </a:r>
            <a:r>
              <a:rPr lang="en-US" sz="2400" b="1" dirty="0" smtClean="0">
                <a:solidFill>
                  <a:schemeClr val="bg1"/>
                </a:solidFill>
              </a:rPr>
              <a:t> </a:t>
            </a:r>
            <a:r>
              <a:rPr lang="en-US" sz="2400" b="1" dirty="0" err="1" smtClean="0">
                <a:solidFill>
                  <a:schemeClr val="bg1"/>
                </a:solidFill>
              </a:rPr>
              <a:t>মাধ্যমে</a:t>
            </a:r>
            <a:r>
              <a:rPr lang="en-US" sz="2400" b="1" dirty="0" smtClean="0">
                <a:solidFill>
                  <a:schemeClr val="bg1"/>
                </a:solidFill>
              </a:rPr>
              <a:t>  </a:t>
            </a:r>
            <a:r>
              <a:rPr lang="en-US" sz="2400" b="1" dirty="0" err="1" smtClean="0">
                <a:solidFill>
                  <a:schemeClr val="bg1"/>
                </a:solidFill>
              </a:rPr>
              <a:t>ক্রেতা</a:t>
            </a:r>
            <a:r>
              <a:rPr lang="en-US" sz="2400" b="1" dirty="0" smtClean="0">
                <a:solidFill>
                  <a:schemeClr val="bg1"/>
                </a:solidFill>
              </a:rPr>
              <a:t> –</a:t>
            </a:r>
            <a:r>
              <a:rPr lang="en-US" sz="2400" b="1" dirty="0" err="1" smtClean="0">
                <a:solidFill>
                  <a:schemeClr val="bg1"/>
                </a:solidFill>
              </a:rPr>
              <a:t>বিক্রেতার</a:t>
            </a:r>
            <a:r>
              <a:rPr lang="en-US" sz="2400" b="1" dirty="0" smtClean="0">
                <a:solidFill>
                  <a:schemeClr val="bg1"/>
                </a:solidFill>
              </a:rPr>
              <a:t>  </a:t>
            </a:r>
            <a:r>
              <a:rPr lang="en-US" sz="2400" b="1" dirty="0" err="1" smtClean="0">
                <a:solidFill>
                  <a:schemeClr val="bg1"/>
                </a:solidFill>
              </a:rPr>
              <a:t>যোগাযোগের</a:t>
            </a:r>
            <a:r>
              <a:rPr lang="en-US" sz="2400" b="1" dirty="0" smtClean="0">
                <a:solidFill>
                  <a:schemeClr val="bg1"/>
                </a:solidFill>
              </a:rPr>
              <a:t> </a:t>
            </a:r>
            <a:r>
              <a:rPr lang="en-US" sz="2400" b="1" dirty="0" err="1" smtClean="0">
                <a:solidFill>
                  <a:schemeClr val="bg1"/>
                </a:solidFill>
              </a:rPr>
              <a:t>বিশেষ</a:t>
            </a:r>
            <a:r>
              <a:rPr lang="en-US" sz="2400" b="1" dirty="0" smtClean="0">
                <a:solidFill>
                  <a:schemeClr val="bg1"/>
                </a:solidFill>
              </a:rPr>
              <a:t> </a:t>
            </a:r>
            <a:r>
              <a:rPr lang="en-US" sz="2400" b="1" dirty="0" err="1" smtClean="0">
                <a:solidFill>
                  <a:schemeClr val="bg1"/>
                </a:solidFill>
              </a:rPr>
              <a:t>প্রক্রিয়াকে</a:t>
            </a:r>
            <a:r>
              <a:rPr lang="en-US" sz="2400" b="1" dirty="0" smtClean="0">
                <a:solidFill>
                  <a:schemeClr val="bg1"/>
                </a:solidFill>
              </a:rPr>
              <a:t> </a:t>
            </a:r>
            <a:r>
              <a:rPr lang="en-US" sz="2400" b="1" dirty="0" err="1" smtClean="0">
                <a:solidFill>
                  <a:schemeClr val="bg1"/>
                </a:solidFill>
              </a:rPr>
              <a:t>অনলাইন</a:t>
            </a:r>
            <a:r>
              <a:rPr lang="en-US" sz="2400" b="1" dirty="0" smtClean="0">
                <a:solidFill>
                  <a:schemeClr val="bg1"/>
                </a:solidFill>
              </a:rPr>
              <a:t> </a:t>
            </a:r>
            <a:r>
              <a:rPr lang="en-US" sz="2400" b="1" dirty="0" err="1" smtClean="0">
                <a:solidFill>
                  <a:schemeClr val="bg1"/>
                </a:solidFill>
              </a:rPr>
              <a:t>মার্কেটিং</a:t>
            </a:r>
            <a:r>
              <a:rPr lang="en-US" sz="2400" b="1" dirty="0" smtClean="0">
                <a:solidFill>
                  <a:schemeClr val="bg1"/>
                </a:solidFill>
              </a:rPr>
              <a:t> </a:t>
            </a:r>
            <a:r>
              <a:rPr lang="en-US" sz="2400" b="1" dirty="0" err="1" smtClean="0">
                <a:solidFill>
                  <a:schemeClr val="bg1"/>
                </a:solidFill>
              </a:rPr>
              <a:t>বলে</a:t>
            </a:r>
            <a:r>
              <a:rPr lang="en-US" sz="2400" b="1" dirty="0" smtClean="0">
                <a:solidFill>
                  <a:schemeClr val="bg1"/>
                </a:solidFill>
              </a:rPr>
              <a:t>।</a:t>
            </a:r>
          </a:p>
        </p:txBody>
      </p:sp>
    </p:spTree>
    <p:extLst>
      <p:ext uri="{BB962C8B-B14F-4D97-AF65-F5344CB8AC3E}">
        <p14:creationId xmlns:p14="http://schemas.microsoft.com/office/powerpoint/2010/main" val="771079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92D050"/>
          </a:solidFill>
          <a:ln>
            <a:solidFill>
              <a:schemeClr val="accent3"/>
            </a:solidFill>
          </a:ln>
        </p:spPr>
        <p:txBody>
          <a:bodyPr>
            <a:normAutofit fontScale="90000"/>
          </a:bodyPr>
          <a:lstStyle/>
          <a:p>
            <a:r>
              <a:rPr lang="en-US" dirty="0" smtClean="0">
                <a:solidFill>
                  <a:schemeClr val="bg1"/>
                </a:solidFill>
              </a:rPr>
              <a:t/>
            </a:r>
            <a:br>
              <a:rPr lang="en-US" dirty="0" smtClean="0">
                <a:solidFill>
                  <a:schemeClr val="bg1"/>
                </a:solidFill>
              </a:rPr>
            </a:br>
            <a:r>
              <a:rPr lang="en-US" dirty="0" err="1" smtClean="0">
                <a:solidFill>
                  <a:schemeClr val="bg1"/>
                </a:solidFill>
              </a:rPr>
              <a:t>প্রত্যক্ষ</a:t>
            </a:r>
            <a:r>
              <a:rPr lang="en-US" dirty="0" smtClean="0">
                <a:solidFill>
                  <a:schemeClr val="bg1"/>
                </a:solidFill>
              </a:rPr>
              <a:t> </a:t>
            </a:r>
            <a:r>
              <a:rPr lang="en-US" dirty="0" err="1" smtClean="0">
                <a:solidFill>
                  <a:schemeClr val="bg1"/>
                </a:solidFill>
              </a:rPr>
              <a:t>বিপণনের</a:t>
            </a:r>
            <a:r>
              <a:rPr lang="en-US" dirty="0" smtClean="0">
                <a:solidFill>
                  <a:schemeClr val="bg1"/>
                </a:solidFill>
              </a:rPr>
              <a:t> </a:t>
            </a:r>
            <a:r>
              <a:rPr lang="en-US" dirty="0" err="1" smtClean="0">
                <a:solidFill>
                  <a:schemeClr val="bg1"/>
                </a:solidFill>
              </a:rPr>
              <a:t>ধারণাও</a:t>
            </a:r>
            <a:r>
              <a:rPr lang="en-US" dirty="0" smtClean="0">
                <a:solidFill>
                  <a:schemeClr val="bg1"/>
                </a:solidFill>
              </a:rPr>
              <a:t>  </a:t>
            </a:r>
            <a:r>
              <a:rPr lang="en-US" dirty="0" err="1" smtClean="0">
                <a:solidFill>
                  <a:schemeClr val="bg1"/>
                </a:solidFill>
              </a:rPr>
              <a:t>সুবিধা</a:t>
            </a:r>
            <a:endParaRPr lang="en-US" dirty="0">
              <a:solidFill>
                <a:schemeClr val="bg1"/>
              </a:solidFill>
            </a:endParaRPr>
          </a:p>
        </p:txBody>
      </p:sp>
      <p:sp>
        <p:nvSpPr>
          <p:cNvPr id="3" name="Content Placeholder 2"/>
          <p:cNvSpPr>
            <a:spLocks noGrp="1"/>
          </p:cNvSpPr>
          <p:nvPr>
            <p:ph idx="1"/>
          </p:nvPr>
        </p:nvSpPr>
        <p:spPr>
          <a:xfrm>
            <a:off x="0" y="990600"/>
            <a:ext cx="9144000" cy="5867400"/>
          </a:xfrm>
        </p:spPr>
        <p:txBody>
          <a:bodyPr>
            <a:normAutofit/>
          </a:bodyPr>
          <a:lstStyle/>
          <a:p>
            <a:pPr>
              <a:buNone/>
            </a:pPr>
            <a:endParaRPr lang="en-US" sz="2000" dirty="0" smtClean="0">
              <a:solidFill>
                <a:schemeClr val="bg1"/>
              </a:solidFill>
            </a:endParaRPr>
          </a:p>
          <a:p>
            <a:pPr>
              <a:buNone/>
            </a:pPr>
            <a:r>
              <a:rPr lang="en-US" sz="2000" dirty="0" smtClean="0">
                <a:solidFill>
                  <a:schemeClr val="bg1"/>
                </a:solidFill>
              </a:rPr>
              <a:t>                                                   </a:t>
            </a:r>
          </a:p>
          <a:p>
            <a:pPr>
              <a:buNone/>
            </a:pP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6" name="Rectangle 5"/>
          <p:cNvSpPr/>
          <p:nvPr/>
        </p:nvSpPr>
        <p:spPr>
          <a:xfrm>
            <a:off x="-76200" y="1295400"/>
            <a:ext cx="8915400" cy="5693866"/>
          </a:xfrm>
          <a:prstGeom prst="rect">
            <a:avLst/>
          </a:prstGeom>
          <a:solidFill>
            <a:srgbClr val="11E9A6"/>
          </a:solidFill>
        </p:spPr>
        <p:txBody>
          <a:bodyPr wrap="square">
            <a:spAutoFit/>
          </a:bodyPr>
          <a:lstStyle/>
          <a:p>
            <a:r>
              <a:rPr lang="as-IN" sz="2800" dirty="0">
                <a:solidFill>
                  <a:srgbClr val="FF0000"/>
                </a:solidFill>
              </a:rPr>
              <a:t>প্রত্যক্ষ বিপণনের ধারণা</a:t>
            </a:r>
            <a:r>
              <a:rPr lang="as-IN" sz="2800" dirty="0" smtClean="0">
                <a:solidFill>
                  <a:srgbClr val="FF0000"/>
                </a:solidFill>
              </a:rPr>
              <a:t>:</a:t>
            </a:r>
            <a:endParaRPr lang="en-US" sz="2800" dirty="0" smtClean="0">
              <a:solidFill>
                <a:srgbClr val="FF0000"/>
              </a:solidFill>
            </a:endParaRPr>
          </a:p>
          <a:p>
            <a:r>
              <a:rPr lang="as-IN" sz="2400" dirty="0" smtClean="0">
                <a:solidFill>
                  <a:schemeClr val="bg1"/>
                </a:solidFill>
              </a:rPr>
              <a:t> </a:t>
            </a:r>
            <a:r>
              <a:rPr lang="as-IN" sz="2400" dirty="0">
                <a:solidFill>
                  <a:schemeClr val="bg1"/>
                </a:solidFill>
              </a:rPr>
              <a:t>টার্গেট ভোক্তাদের নিকট থেকে তাৎক্ষনিক সাড়া পাওয়ার লক্ষ্যে  ব্যক্তিগতভাবে সরাসরি যোগাযোগ স্থাপন এবং দীর্ঘ মেয়াদে ক্রেতা সম্পর্ক গড়ে তোলার কার্যক্রমকে প্রত্যক্ষ বিপণন বলে। অর্থাৎ ভোক্তাদের সাথে উৎপাদকের সরাসরি যোগাযোগের মাধ্যমে পণ্য ও সেবা বিক্রয় করাই হল প্রত্যক্ষ বিপণন।</a:t>
            </a:r>
          </a:p>
          <a:p>
            <a:r>
              <a:rPr lang="as-IN" sz="2400" dirty="0">
                <a:solidFill>
                  <a:schemeClr val="bg1"/>
                </a:solidFill>
              </a:rPr>
              <a:t>প্রত্যক্ষ বিপণনের সুবিধা: প্রত্যক্ষ বিপণনের সুবিধা ব্যাপক। নিচে তা উপস্থাপন করা হলো:</a:t>
            </a:r>
          </a:p>
          <a:p>
            <a:r>
              <a:rPr lang="as-IN" sz="2400" dirty="0">
                <a:solidFill>
                  <a:srgbClr val="FF0000"/>
                </a:solidFill>
              </a:rPr>
              <a:t>ক) ক্রেতার দৃষ্টিকোন হতে সুবিধা:</a:t>
            </a:r>
          </a:p>
          <a:p>
            <a:r>
              <a:rPr lang="as-IN" sz="2400" dirty="0">
                <a:solidFill>
                  <a:schemeClr val="bg1"/>
                </a:solidFill>
              </a:rPr>
              <a:t>১. সহজ ও ব্যক্তিগত ক্রয়</a:t>
            </a:r>
          </a:p>
          <a:p>
            <a:r>
              <a:rPr lang="as-IN" sz="2400" dirty="0">
                <a:solidFill>
                  <a:schemeClr val="bg1"/>
                </a:solidFill>
              </a:rPr>
              <a:t>২. ব্যাপক পণ্য সম্ভার ও নির্বাচন</a:t>
            </a:r>
          </a:p>
          <a:p>
            <a:r>
              <a:rPr lang="as-IN" sz="2400" dirty="0">
                <a:solidFill>
                  <a:schemeClr val="bg1"/>
                </a:solidFill>
              </a:rPr>
              <a:t>৩. সুবিধাজনক ক্রয়</a:t>
            </a:r>
          </a:p>
          <a:p>
            <a:r>
              <a:rPr lang="as-IN" sz="2400" dirty="0">
                <a:solidFill>
                  <a:schemeClr val="bg1"/>
                </a:solidFill>
              </a:rPr>
              <a:t>৪. জীবনযাত্রার পরিবর্তন</a:t>
            </a:r>
          </a:p>
          <a:p>
            <a:r>
              <a:rPr lang="as-IN" sz="2400" dirty="0">
                <a:solidFill>
                  <a:schemeClr val="bg1"/>
                </a:solidFill>
              </a:rPr>
              <a:t>৫. নিয়ন্ত্রনের পরিমাপক</a:t>
            </a:r>
          </a:p>
          <a:p>
            <a:endParaRPr lang="as-IN" sz="2400" dirty="0">
              <a:solidFill>
                <a:schemeClr val="bg1"/>
              </a:solidFill>
            </a:endParaRPr>
          </a:p>
        </p:txBody>
      </p:sp>
    </p:spTree>
    <p:extLst>
      <p:ext uri="{BB962C8B-B14F-4D97-AF65-F5344CB8AC3E}">
        <p14:creationId xmlns:p14="http://schemas.microsoft.com/office/powerpoint/2010/main" val="167680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err="1" smtClean="0"/>
              <a:t>বিক্রেতার</a:t>
            </a:r>
            <a:r>
              <a:rPr lang="en-US" dirty="0" smtClean="0"/>
              <a:t> </a:t>
            </a:r>
            <a:r>
              <a:rPr lang="en-US" dirty="0" err="1" smtClean="0"/>
              <a:t>দৃষ্টিকোন</a:t>
            </a:r>
            <a:r>
              <a:rPr lang="en-US" dirty="0" smtClean="0"/>
              <a:t> </a:t>
            </a:r>
            <a:r>
              <a:rPr lang="en-US" dirty="0" err="1" smtClean="0"/>
              <a:t>থেকে</a:t>
            </a:r>
            <a:r>
              <a:rPr lang="en-US" dirty="0" smtClean="0"/>
              <a:t> </a:t>
            </a:r>
            <a:r>
              <a:rPr lang="en-US" dirty="0" err="1" smtClean="0"/>
              <a:t>সুবিধা</a:t>
            </a:r>
            <a:endParaRPr lang="en-US" dirty="0"/>
          </a:p>
        </p:txBody>
      </p:sp>
      <p:sp>
        <p:nvSpPr>
          <p:cNvPr id="3" name="Content Placeholder 2"/>
          <p:cNvSpPr>
            <a:spLocks noGrp="1"/>
          </p:cNvSpPr>
          <p:nvPr>
            <p:ph idx="1"/>
          </p:nvPr>
        </p:nvSpPr>
        <p:spPr>
          <a:solidFill>
            <a:schemeClr val="accent2"/>
          </a:solidFill>
        </p:spPr>
        <p:txBody>
          <a:bodyPr/>
          <a:lstStyle/>
          <a:p>
            <a:pPr marL="137160" indent="0">
              <a:buNone/>
            </a:pPr>
            <a:r>
              <a:rPr lang="as-IN" sz="3200" dirty="0">
                <a:solidFill>
                  <a:srgbClr val="FF0000"/>
                </a:solidFill>
              </a:rPr>
              <a:t>খ) বিক্রেতার দৃষ্টিকোন থেকে সুবিধা</a:t>
            </a:r>
            <a:r>
              <a:rPr lang="as-IN" dirty="0"/>
              <a:t>:</a:t>
            </a:r>
          </a:p>
          <a:p>
            <a:pPr marL="137160" indent="0">
              <a:buNone/>
            </a:pPr>
            <a:r>
              <a:rPr lang="as-IN" dirty="0">
                <a:solidFill>
                  <a:schemeClr val="bg1"/>
                </a:solidFill>
              </a:rPr>
              <a:t>১. ক্রেতাদের সাথে সম্পর্ক স্থাপন</a:t>
            </a:r>
          </a:p>
          <a:p>
            <a:pPr marL="137160" indent="0">
              <a:buNone/>
            </a:pPr>
            <a:r>
              <a:rPr lang="as-IN" dirty="0">
                <a:solidFill>
                  <a:schemeClr val="bg1"/>
                </a:solidFill>
              </a:rPr>
              <a:t>২. ব্যয় হ্রাস</a:t>
            </a:r>
          </a:p>
          <a:p>
            <a:pPr marL="137160" indent="0">
              <a:buNone/>
            </a:pPr>
            <a:r>
              <a:rPr lang="as-IN" dirty="0">
                <a:solidFill>
                  <a:schemeClr val="bg1"/>
                </a:solidFill>
              </a:rPr>
              <a:t>৩. ঝুঁকি হ্রাস</a:t>
            </a:r>
          </a:p>
          <a:p>
            <a:pPr marL="137160" indent="0">
              <a:buNone/>
            </a:pPr>
            <a:r>
              <a:rPr lang="as-IN" dirty="0">
                <a:solidFill>
                  <a:schemeClr val="bg1"/>
                </a:solidFill>
              </a:rPr>
              <a:t>৪. </a:t>
            </a:r>
            <a:r>
              <a:rPr lang="as-IN" dirty="0" smtClean="0">
                <a:solidFill>
                  <a:schemeClr val="bg1"/>
                </a:solidFill>
              </a:rPr>
              <a:t>পরিবর্ত</a:t>
            </a:r>
            <a:r>
              <a:rPr lang="en-US" dirty="0" smtClean="0">
                <a:solidFill>
                  <a:schemeClr val="bg1"/>
                </a:solidFill>
              </a:rPr>
              <a:t>ন</a:t>
            </a:r>
            <a:r>
              <a:rPr lang="as-IN" dirty="0" smtClean="0">
                <a:solidFill>
                  <a:schemeClr val="bg1"/>
                </a:solidFill>
              </a:rPr>
              <a:t>শীলতা</a:t>
            </a:r>
            <a:endParaRPr lang="as-IN" dirty="0">
              <a:solidFill>
                <a:schemeClr val="bg1"/>
              </a:solidFill>
            </a:endParaRPr>
          </a:p>
          <a:p>
            <a:pPr marL="137160" indent="0">
              <a:buNone/>
            </a:pPr>
            <a:r>
              <a:rPr lang="as-IN" dirty="0">
                <a:solidFill>
                  <a:schemeClr val="bg1"/>
                </a:solidFill>
              </a:rPr>
              <a:t>৫. লেনদেন সংক্রান্ত তথ্য প্রদান</a:t>
            </a:r>
          </a:p>
          <a:p>
            <a:pPr marL="137160" indent="0">
              <a:buNone/>
            </a:pPr>
            <a:endParaRPr lang="as-IN" dirty="0"/>
          </a:p>
          <a:p>
            <a:pPr marL="137160" indent="0">
              <a:buNone/>
            </a:pPr>
            <a:endParaRPr lang="en-US" dirty="0"/>
          </a:p>
        </p:txBody>
      </p:sp>
    </p:spTree>
    <p:extLst>
      <p:ext uri="{BB962C8B-B14F-4D97-AF65-F5344CB8AC3E}">
        <p14:creationId xmlns:p14="http://schemas.microsoft.com/office/powerpoint/2010/main" val="3576366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1614</TotalTime>
  <Words>1132</Words>
  <Application>Microsoft Office PowerPoint</Application>
  <PresentationFormat>On-screen Show (4:3)</PresentationFormat>
  <Paragraphs>175</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Wingdings 3</vt:lpstr>
      <vt:lpstr>Book Antiqua</vt:lpstr>
      <vt:lpstr>Wingdings</vt:lpstr>
      <vt:lpstr>Vrinda</vt:lpstr>
      <vt:lpstr>Wingdings 2</vt:lpstr>
      <vt:lpstr>Lucida Sans</vt:lpstr>
      <vt:lpstr>NikoshBAN</vt:lpstr>
      <vt:lpstr>Apex</vt:lpstr>
      <vt:lpstr>PowerPoint Presentation</vt:lpstr>
      <vt:lpstr> উৎপাদন  ব্যবস্থাপনা ও বিপণন  দ্বিতীয় পত্র </vt:lpstr>
      <vt:lpstr>PowerPoint Presentation</vt:lpstr>
      <vt:lpstr>.</vt:lpstr>
      <vt:lpstr>PowerPoint Presentation</vt:lpstr>
      <vt:lpstr>আলোচ্য বিষয় : বিপননের হাতিয়ার</vt:lpstr>
      <vt:lpstr>বিস্তারিত</vt:lpstr>
      <vt:lpstr> প্রত্যক্ষ বিপণনের ধারণাও  সুবিধা</vt:lpstr>
      <vt:lpstr>বিক্রেতার দৃষ্টিকোন থেকে সুবিধা</vt:lpstr>
      <vt:lpstr>প্রত্যক্ষ বিপণনের অসুবিধা</vt:lpstr>
      <vt:lpstr>PowerPoint Presentation</vt:lpstr>
      <vt:lpstr>অনলাইন বিপণনের সুবিধা</vt:lpstr>
      <vt:lpstr>PowerPoint Presentation</vt:lpstr>
      <vt:lpstr>অসুবিধা</vt:lpstr>
      <vt:lpstr>PowerPoint Presentation</vt:lpstr>
      <vt:lpstr>গ্রিন মার্কেটের ধারণা ও গুরুত্ব</vt:lpstr>
      <vt:lpstr>বিস্তারিত :</vt:lpstr>
      <vt:lpstr>বিপণন মিশ্রণের ধারণা</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Laptop</dc:creator>
  <cp:lastModifiedBy>Admin</cp:lastModifiedBy>
  <cp:revision>252</cp:revision>
  <dcterms:created xsi:type="dcterms:W3CDTF">2016-01-27T05:27:11Z</dcterms:created>
  <dcterms:modified xsi:type="dcterms:W3CDTF">2016-12-27T09:13:43Z</dcterms:modified>
</cp:coreProperties>
</file>